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43" r:id="rId1"/>
  </p:sldMasterIdLst>
  <p:notesMasterIdLst>
    <p:notesMasterId r:id="rId14"/>
  </p:notesMasterIdLst>
  <p:sldIdLst>
    <p:sldId id="337" r:id="rId2"/>
    <p:sldId id="357" r:id="rId3"/>
    <p:sldId id="359" r:id="rId4"/>
    <p:sldId id="338" r:id="rId5"/>
    <p:sldId id="345" r:id="rId6"/>
    <p:sldId id="363" r:id="rId7"/>
    <p:sldId id="365" r:id="rId8"/>
    <p:sldId id="354" r:id="rId9"/>
    <p:sldId id="366" r:id="rId10"/>
    <p:sldId id="367" r:id="rId11"/>
    <p:sldId id="368" r:id="rId12"/>
    <p:sldId id="369" r:id="rId13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FF"/>
    <a:srgbClr val="000066"/>
    <a:srgbClr val="FFFF99"/>
    <a:srgbClr val="00FF00"/>
    <a:srgbClr val="00FFFF"/>
    <a:srgbClr val="0033CC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68" autoAdjust="0"/>
    <p:restoredTop sz="89151" autoAdjust="0"/>
  </p:normalViewPr>
  <p:slideViewPr>
    <p:cSldViewPr>
      <p:cViewPr varScale="1">
        <p:scale>
          <a:sx n="65" d="100"/>
          <a:sy n="65" d="100"/>
        </p:scale>
        <p:origin x="144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34" d="100"/>
          <a:sy n="34" d="100"/>
        </p:scale>
        <p:origin x="-162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330029-4CBA-44DB-9C5C-6B388227DE7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19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794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560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084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30029-4CBA-44DB-9C5C-6B388227DE7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47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7E071E-8645-4C11-B02A-DC936214D3D7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CB1E19-E1DC-4A4B-BE73-2F6E431247CB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9926C9-19B8-4A82-B6AA-14C9879FFAA2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906052-574C-4621-A3E9-39E6CAAFC129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AC5FD2-9D09-47AE-A929-737C11662992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509725-2AA2-4D7D-8B20-EF5557C6D026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8FD366-33DC-4CA9-9FB4-6D10F28F8D4B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0C6055-3743-4B98-8C95-9F686CEEE833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E94AC1-68C4-4433-A04B-245096078364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54AB17-D766-4F73-9CF8-5921646DF96A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60556E-0A9D-4480-B610-0C0D70F6F5C8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0">
          <a:gsLst>
            <a:gs pos="30000">
              <a:srgbClr val="5E9EFF">
                <a:alpha val="66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7F856C8-F9A8-4CCD-8EE5-EF5C3F78F27A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79512" y="1139552"/>
            <a:ext cx="871296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PERFIL DE PROYECTO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MITIGACIÓN DE LOS EFECTOS DEL CAMBIO CLIMÁTICO SOBRE LOS ARRECIFES DE CORAL DEL CARIBE: CULTIVO Y PROPAGACIÓN DE CORALES Y ERIZOS NEGROS PARA RESTAURAR ARRECIFES. </a:t>
            </a:r>
            <a:endParaRPr kumimoji="0" 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33746" y="116632"/>
            <a:ext cx="80900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PRIMERA CONFERENCIA DE COLABORACIÓN DE LA ASOCIACIÓN DE ESTADOS DEL CARIBE (AEC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433746" y="4917174"/>
            <a:ext cx="4397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dirty="0" smtClean="0">
                <a:solidFill>
                  <a:schemeClr val="tx2">
                    <a:lumMod val="50000"/>
                  </a:schemeClr>
                </a:solidFill>
              </a:rPr>
              <a:t>MSc. Hansel Caballero Aragón</a:t>
            </a:r>
          </a:p>
          <a:p>
            <a:r>
              <a:rPr lang="en-US" b="0" dirty="0" err="1" smtClean="0">
                <a:solidFill>
                  <a:schemeClr val="tx2">
                    <a:lumMod val="50000"/>
                  </a:schemeClr>
                </a:solidFill>
              </a:rPr>
              <a:t>Acuario</a:t>
            </a:r>
            <a:r>
              <a:rPr lang="en-US" b="0" dirty="0" smtClean="0">
                <a:solidFill>
                  <a:schemeClr val="tx2">
                    <a:lumMod val="50000"/>
                  </a:schemeClr>
                </a:solidFill>
              </a:rPr>
              <a:t> Nacional de Cuba</a:t>
            </a:r>
            <a:endParaRPr lang="en-US" b="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5487245" y="6034514"/>
            <a:ext cx="30203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La Habana, </a:t>
            </a:r>
            <a:r>
              <a:rPr lang="en-US" sz="2000" dirty="0" err="1" smtClean="0">
                <a:solidFill>
                  <a:schemeClr val="accent5">
                    <a:lumMod val="50000"/>
                  </a:schemeClr>
                </a:solidFill>
              </a:rPr>
              <a:t>marzo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 2017</a:t>
            </a:r>
            <a:endParaRPr lang="en-U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8107" y="3934810"/>
            <a:ext cx="2438657" cy="1813361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7740352" y="5772904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TNC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5253451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289933"/>
              </p:ext>
            </p:extLst>
          </p:nvPr>
        </p:nvGraphicFramePr>
        <p:xfrm>
          <a:off x="251520" y="332656"/>
          <a:ext cx="8496944" cy="60486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0436">
                  <a:extLst>
                    <a:ext uri="{9D8B030D-6E8A-4147-A177-3AD203B41FA5}">
                      <a16:colId xmlns:a16="http://schemas.microsoft.com/office/drawing/2014/main" val="4188781896"/>
                    </a:ext>
                  </a:extLst>
                </a:gridCol>
                <a:gridCol w="142789">
                  <a:extLst>
                    <a:ext uri="{9D8B030D-6E8A-4147-A177-3AD203B41FA5}">
                      <a16:colId xmlns:a16="http://schemas.microsoft.com/office/drawing/2014/main" val="852691625"/>
                    </a:ext>
                  </a:extLst>
                </a:gridCol>
                <a:gridCol w="3924931">
                  <a:extLst>
                    <a:ext uri="{9D8B030D-6E8A-4147-A177-3AD203B41FA5}">
                      <a16:colId xmlns:a16="http://schemas.microsoft.com/office/drawing/2014/main" val="1283080241"/>
                    </a:ext>
                  </a:extLst>
                </a:gridCol>
                <a:gridCol w="1875403">
                  <a:extLst>
                    <a:ext uri="{9D8B030D-6E8A-4147-A177-3AD203B41FA5}">
                      <a16:colId xmlns:a16="http://schemas.microsoft.com/office/drawing/2014/main" val="2061168825"/>
                    </a:ext>
                  </a:extLst>
                </a:gridCol>
                <a:gridCol w="1483385">
                  <a:extLst>
                    <a:ext uri="{9D8B030D-6E8A-4147-A177-3AD203B41FA5}">
                      <a16:colId xmlns:a16="http://schemas.microsoft.com/office/drawing/2014/main" val="1837864986"/>
                    </a:ext>
                  </a:extLst>
                </a:gridCol>
              </a:tblGrid>
              <a:tr h="1519734"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 3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Trabajos</a:t>
                      </a:r>
                      <a:r>
                        <a:rPr lang="en-US" sz="2800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campo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Acciones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restauración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Trabajos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genética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Programa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monitoreo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 </a:t>
                      </a:r>
                      <a:endParaRPr lang="es-ES" sz="28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276003"/>
                  </a:ext>
                </a:extLst>
              </a:tr>
              <a:tr h="2036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Financiamiento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para las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expediciones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campo.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400 000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6422299"/>
                  </a:ext>
                </a:extLst>
              </a:tr>
              <a:tr h="10030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Materiales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para las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acciones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restauración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100 000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8138283"/>
                  </a:ext>
                </a:extLst>
              </a:tr>
              <a:tr h="10030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Financiamiento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para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trabajos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genética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400 000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7703108"/>
                  </a:ext>
                </a:extLst>
              </a:tr>
              <a:tr h="48640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900 000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9288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14997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442443"/>
              </p:ext>
            </p:extLst>
          </p:nvPr>
        </p:nvGraphicFramePr>
        <p:xfrm>
          <a:off x="251520" y="332656"/>
          <a:ext cx="8712969" cy="576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7905">
                  <a:extLst>
                    <a:ext uri="{9D8B030D-6E8A-4147-A177-3AD203B41FA5}">
                      <a16:colId xmlns:a16="http://schemas.microsoft.com/office/drawing/2014/main" val="3117137502"/>
                    </a:ext>
                  </a:extLst>
                </a:gridCol>
                <a:gridCol w="144436">
                  <a:extLst>
                    <a:ext uri="{9D8B030D-6E8A-4147-A177-3AD203B41FA5}">
                      <a16:colId xmlns:a16="http://schemas.microsoft.com/office/drawing/2014/main" val="635144364"/>
                    </a:ext>
                  </a:extLst>
                </a:gridCol>
                <a:gridCol w="5454403">
                  <a:extLst>
                    <a:ext uri="{9D8B030D-6E8A-4147-A177-3AD203B41FA5}">
                      <a16:colId xmlns:a16="http://schemas.microsoft.com/office/drawing/2014/main" val="1605618943"/>
                    </a:ext>
                  </a:extLst>
                </a:gridCol>
                <a:gridCol w="2016225">
                  <a:extLst>
                    <a:ext uri="{9D8B030D-6E8A-4147-A177-3AD203B41FA5}">
                      <a16:colId xmlns:a16="http://schemas.microsoft.com/office/drawing/2014/main" val="2199407895"/>
                    </a:ext>
                  </a:extLst>
                </a:gridCol>
              </a:tblGrid>
              <a:tr h="651210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 4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Reuniones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trabajo</a:t>
                      </a:r>
                      <a:endParaRPr lang="es-ES" sz="28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9763025"/>
                  </a:ext>
                </a:extLst>
              </a:tr>
              <a:tr h="6512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4.1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Financiamiento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para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reuniones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150 000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7590597"/>
                  </a:ext>
                </a:extLst>
              </a:tr>
              <a:tr h="6512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Programa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educación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ambiental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100 000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4765771"/>
                  </a:ext>
                </a:extLst>
              </a:tr>
              <a:tr h="65121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50 000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422215"/>
                  </a:ext>
                </a:extLst>
              </a:tr>
              <a:tr h="65121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6055110"/>
                  </a:ext>
                </a:extLst>
              </a:tr>
              <a:tr h="651210"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Sub‐Total 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directos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2 000 000.00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894310"/>
                  </a:ext>
                </a:extLst>
              </a:tr>
              <a:tr h="120217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imprevistos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(10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directos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200 000.00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9344370"/>
                  </a:ext>
                </a:extLst>
              </a:tr>
              <a:tr h="651210"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COSTO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TOTAL DEL PROYECTO</a:t>
                      </a:r>
                      <a:endParaRPr lang="es-ES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2 200 000.00</a:t>
                      </a:r>
                      <a:endParaRPr lang="es-ES" sz="24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7800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91573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67544" y="332656"/>
            <a:ext cx="8280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INSTITUCIONES DE CUBA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ACUARIO NACIONAL DE CUBA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CENTRO NACIONAL DE AREAS PROTEGIDAS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INSTITUTO DE CIENCIAS DEL MAR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CENTRO DE INVESTIGACIONES MARINAS DE LA UNIVERSIDAD DE LA HABANA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1560" y="5229200"/>
            <a:ext cx="24865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GRACIAS!!!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4019039"/>
            <a:ext cx="3218967" cy="242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283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666" y="116632"/>
            <a:ext cx="47097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/>
              <a:t>Condición</a:t>
            </a:r>
            <a:r>
              <a:rPr lang="en-US" dirty="0" smtClean="0"/>
              <a:t> actual de </a:t>
            </a:r>
            <a:r>
              <a:rPr lang="en-US" dirty="0" err="1" smtClean="0"/>
              <a:t>los</a:t>
            </a:r>
            <a:r>
              <a:rPr lang="en-US" dirty="0" smtClean="0"/>
              <a:t> </a:t>
            </a:r>
            <a:r>
              <a:rPr lang="en-US" dirty="0" err="1" smtClean="0"/>
              <a:t>arrecifes</a:t>
            </a:r>
            <a:r>
              <a:rPr lang="en-US" dirty="0" smtClean="0"/>
              <a:t> </a:t>
            </a:r>
            <a:r>
              <a:rPr lang="en-US" dirty="0" err="1" smtClean="0"/>
              <a:t>coralinos</a:t>
            </a:r>
            <a:r>
              <a:rPr lang="en-US" dirty="0" smtClean="0"/>
              <a:t> del Caribe</a:t>
            </a:r>
            <a:endParaRPr lang="es-E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998" y="51795"/>
            <a:ext cx="2790481" cy="502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144653" y="2996952"/>
            <a:ext cx="59573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Contaminación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Sobrepesca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Cambio</a:t>
            </a:r>
            <a:r>
              <a:rPr lang="en-US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climático</a:t>
            </a:r>
            <a:r>
              <a:rPr lang="en-US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US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blanqueamiento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US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corales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US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acidificación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del mar)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Pérdida</a:t>
            </a:r>
            <a:r>
              <a:rPr lang="en-US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US" dirty="0" err="1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especies</a:t>
            </a:r>
            <a:r>
              <a:rPr lang="en-US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claves</a:t>
            </a:r>
            <a:endParaRPr lang="en-US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23528" y="2708920"/>
            <a:ext cx="12811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C</a:t>
            </a:r>
            <a:r>
              <a:rPr lang="es-ES" dirty="0" smtClean="0"/>
              <a:t>ausas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1999" y="5207644"/>
            <a:ext cx="2908548" cy="1461716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-45910" y="836712"/>
            <a:ext cx="605807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3200" dirty="0" smtClean="0">
                <a:solidFill>
                  <a:srgbClr val="FF0000"/>
                </a:solidFill>
              </a:rPr>
              <a:t>Alta mortalidad de corales</a:t>
            </a:r>
            <a:endParaRPr lang="en-US" sz="3200" dirty="0" smtClean="0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3200" dirty="0" err="1" smtClean="0">
                <a:solidFill>
                  <a:srgbClr val="FF0000"/>
                </a:solidFill>
              </a:rPr>
              <a:t>Incremento</a:t>
            </a:r>
            <a:r>
              <a:rPr lang="en-US" sz="3200" dirty="0" smtClean="0">
                <a:solidFill>
                  <a:srgbClr val="FF0000"/>
                </a:solidFill>
              </a:rPr>
              <a:t> de </a:t>
            </a:r>
            <a:r>
              <a:rPr lang="en-US" sz="3200" dirty="0" err="1" smtClean="0">
                <a:solidFill>
                  <a:srgbClr val="FF0000"/>
                </a:solidFill>
              </a:rPr>
              <a:t>algas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carnosas</a:t>
            </a:r>
            <a:endParaRPr lang="es-ES" sz="3200" dirty="0">
              <a:solidFill>
                <a:srgbClr val="FF0000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291792" y="6483527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Mumby</a:t>
            </a:r>
            <a:r>
              <a:rPr lang="en-US" sz="1400" dirty="0" smtClean="0"/>
              <a:t> </a:t>
            </a:r>
            <a:r>
              <a:rPr lang="en-US" sz="1400" i="1" dirty="0" smtClean="0"/>
              <a:t>et al</a:t>
            </a:r>
            <a:r>
              <a:rPr lang="en-US" sz="1400" dirty="0" smtClean="0"/>
              <a:t>. (2014)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703631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18744" y="1628800"/>
            <a:ext cx="34883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El </a:t>
            </a:r>
            <a:r>
              <a:rPr lang="en-US" dirty="0" err="1" smtClean="0"/>
              <a:t>uso</a:t>
            </a:r>
            <a:r>
              <a:rPr lang="en-US" dirty="0" smtClean="0"/>
              <a:t> de la </a:t>
            </a:r>
            <a:r>
              <a:rPr lang="en-US" dirty="0" err="1" smtClean="0"/>
              <a:t>capacidad</a:t>
            </a:r>
            <a:r>
              <a:rPr lang="en-US" dirty="0" smtClean="0"/>
              <a:t> de </a:t>
            </a:r>
            <a:r>
              <a:rPr lang="en-US" dirty="0" err="1" smtClean="0"/>
              <a:t>reproducción</a:t>
            </a:r>
            <a:r>
              <a:rPr lang="en-US" dirty="0" smtClean="0"/>
              <a:t> asexual de </a:t>
            </a:r>
            <a:r>
              <a:rPr lang="en-US" dirty="0" err="1" smtClean="0"/>
              <a:t>los</a:t>
            </a:r>
            <a:r>
              <a:rPr lang="en-US" dirty="0" smtClean="0"/>
              <a:t> </a:t>
            </a:r>
            <a:r>
              <a:rPr lang="en-US" dirty="0" err="1" smtClean="0"/>
              <a:t>corales</a:t>
            </a:r>
            <a:r>
              <a:rPr lang="en-US" dirty="0" smtClean="0"/>
              <a:t> </a:t>
            </a:r>
            <a:endParaRPr lang="es-E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29715" y="2090621"/>
            <a:ext cx="2900289" cy="1836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ángulo 9"/>
          <p:cNvSpPr/>
          <p:nvPr/>
        </p:nvSpPr>
        <p:spPr>
          <a:xfrm>
            <a:off x="107504" y="4293096"/>
            <a:ext cx="32403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El </a:t>
            </a:r>
            <a:r>
              <a:rPr lang="en-US" dirty="0" err="1" smtClean="0"/>
              <a:t>uso</a:t>
            </a:r>
            <a:r>
              <a:rPr lang="en-US" dirty="0" smtClean="0"/>
              <a:t> de la </a:t>
            </a:r>
            <a:r>
              <a:rPr lang="en-US" dirty="0" err="1" smtClean="0"/>
              <a:t>capacidad</a:t>
            </a:r>
            <a:r>
              <a:rPr lang="en-US" dirty="0" smtClean="0"/>
              <a:t> de </a:t>
            </a:r>
            <a:r>
              <a:rPr lang="en-US" dirty="0" err="1" smtClean="0"/>
              <a:t>propagación</a:t>
            </a:r>
            <a:r>
              <a:rPr lang="en-US" dirty="0" smtClean="0"/>
              <a:t> de </a:t>
            </a:r>
            <a:r>
              <a:rPr lang="en-US" dirty="0" err="1" smtClean="0"/>
              <a:t>erizos</a:t>
            </a:r>
            <a:r>
              <a:rPr lang="en-US" dirty="0" smtClean="0"/>
              <a:t> </a:t>
            </a:r>
            <a:r>
              <a:rPr lang="en-US" dirty="0" err="1" smtClean="0"/>
              <a:t>negros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acuarios</a:t>
            </a:r>
            <a:endParaRPr lang="en-US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205" y="1950378"/>
            <a:ext cx="2635796" cy="1976848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9715" y="0"/>
            <a:ext cx="2778489" cy="2089907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0"/>
            <a:ext cx="2627784" cy="1970838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9715" y="3933599"/>
            <a:ext cx="3894070" cy="2924401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3927225"/>
            <a:ext cx="2418543" cy="16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 descr="pulse air culture vessesl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2953" y="5276623"/>
            <a:ext cx="2355551" cy="158137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ángulo 16"/>
          <p:cNvSpPr/>
          <p:nvPr/>
        </p:nvSpPr>
        <p:spPr>
          <a:xfrm>
            <a:off x="378285" y="303039"/>
            <a:ext cx="32287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Alternativas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dirty="0" err="1" smtClean="0">
                <a:solidFill>
                  <a:schemeClr val="accent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actuales</a:t>
            </a:r>
            <a:endParaRPr lang="en-US" sz="2000" dirty="0">
              <a:solidFill>
                <a:schemeClr val="accent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5964730" y="3675855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TNC</a:t>
            </a:r>
            <a:endParaRPr lang="en-US" sz="11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5941297" y="6603162"/>
            <a:ext cx="7537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Williams</a:t>
            </a:r>
            <a:endParaRPr lang="en-US" sz="1100" dirty="0"/>
          </a:p>
        </p:txBody>
      </p:sp>
      <p:sp>
        <p:nvSpPr>
          <p:cNvPr id="21" name="CuadroTexto 20"/>
          <p:cNvSpPr txBox="1"/>
          <p:nvPr/>
        </p:nvSpPr>
        <p:spPr>
          <a:xfrm>
            <a:off x="8457136" y="6596390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Moe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063015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95536" y="548680"/>
            <a:ext cx="8429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OBJETIVO GENERAL</a:t>
            </a:r>
            <a:r>
              <a:rPr lang="es-E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Crear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las bases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países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del Caribe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hacia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el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cultivo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intensive de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corales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pétreos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y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erizos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negros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para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restaurar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sitios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de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arrecife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como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alternative a la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mitigación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del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cambio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b="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climático</a:t>
            </a:r>
            <a:r>
              <a:rPr lang="en-US" b="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endParaRPr lang="es-ES" b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 descr="I:\tampa agosto16\guana\IMG_22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573016"/>
            <a:ext cx="3546567" cy="2659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I:\tampa agosto16\Girón TNC\IMG_01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573016"/>
            <a:ext cx="3546567" cy="2659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53451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-99392"/>
            <a:ext cx="8964587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OBJETIVOS ESPECÍFICOS: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endParaRPr kumimoji="0" lang="es-ES" sz="2000" b="0" i="0" u="none" strike="noStrike" cap="none" normalizeH="0" baseline="0" dirty="0" smtClean="0">
              <a:ln>
                <a:noFill/>
              </a:ln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</a:pP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Evaluar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la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condición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arrecifes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coral para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aplicar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acciones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restauración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sitios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donantes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guarderías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y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sitios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restaurar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).</a:t>
            </a:r>
          </a:p>
          <a:p>
            <a:pPr marL="342900" indent="-342900" algn="just" eaLnBrk="0" hangingPunct="0">
              <a:buFont typeface="Arial" panose="020B0604020202020204" pitchFamily="34" charset="0"/>
              <a:buChar char="•"/>
            </a:pPr>
            <a:endParaRPr lang="es-ES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Cultivar y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propagar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fragmentos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coral </a:t>
            </a:r>
            <a:r>
              <a:rPr lang="en-US" b="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</a:t>
            </a:r>
            <a:r>
              <a:rPr lang="en-US" b="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situ 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(“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guarderías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el campo), y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sembrar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corales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arrecifes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b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Crear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un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programa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monitoreo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para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arrecifes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restaurados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 </a:t>
            </a:r>
            <a:endParaRPr lang="es-ES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ES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3" descr="F:\tampa agosto16\guana\IMG_21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397916" y="5275411"/>
            <a:ext cx="1838944" cy="1379207"/>
          </a:xfrm>
          <a:prstGeom prst="rect">
            <a:avLst/>
          </a:prstGeom>
          <a:noFill/>
        </p:spPr>
      </p:pic>
      <p:pic>
        <p:nvPicPr>
          <p:cNvPr id="16" name="9 Imagen" descr="foto hansel222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" y="5046205"/>
            <a:ext cx="2744702" cy="1828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10 Imagen" descr="06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00" y="5038649"/>
            <a:ext cx="2771800" cy="1846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4" descr="C:\Users\Juan\Documents\Vivero de Coral\Fotos\Fragmentos en reef balls\DSC007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037588"/>
            <a:ext cx="2463728" cy="1847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3451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25252" y="35954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OBJETIVOS ESPECÍFICOS:</a:t>
            </a:r>
          </a:p>
          <a:p>
            <a:pPr lvl="0" eaLnBrk="0" hangingPunct="0">
              <a:lnSpc>
                <a:spcPct val="150000"/>
              </a:lnSpc>
            </a:pPr>
            <a:endParaRPr lang="es-ES" sz="2000" b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14 Imagen" descr="IMG_019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2" y="4221088"/>
            <a:ext cx="2853174" cy="213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225251" y="836712"/>
            <a:ext cx="87832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Crear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un banco de clones de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corales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resilientes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invernaderos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acuarios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laboratorios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 algn="just"/>
            <a:endParaRPr lang="en-US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 Cultivar y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propagar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ejemplares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erizos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negros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Diadema</a:t>
            </a:r>
            <a:r>
              <a:rPr lang="en-US" b="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antillarun</a:t>
            </a:r>
            <a:r>
              <a:rPr lang="en-US" b="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acuarios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para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poder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restablecer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poblaciones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afectadas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arrecifes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coral (studio </a:t>
            </a:r>
            <a:r>
              <a:rPr lang="en-US" b="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piloto</a:t>
            </a:r>
            <a:r>
              <a:rPr lang="en-US" b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).  </a:t>
            </a:r>
            <a:endParaRPr lang="en-US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7694" y="4221088"/>
            <a:ext cx="3160810" cy="213481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9832" y="4225005"/>
            <a:ext cx="2844745" cy="2130895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8372552" y="5949280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Moe</a:t>
            </a:r>
            <a:endParaRPr lang="en-US" sz="11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5202585" y="6111211"/>
            <a:ext cx="6864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Huitron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5224814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11560" y="188640"/>
            <a:ext cx="813690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0" dirty="0" smtClean="0"/>
              <a:t>El Proyecto </a:t>
            </a:r>
            <a:r>
              <a:rPr lang="en-US" sz="3200" b="0" dirty="0" err="1" smtClean="0"/>
              <a:t>consta</a:t>
            </a:r>
            <a:r>
              <a:rPr lang="en-US" sz="3200" b="0" dirty="0" smtClean="0"/>
              <a:t> de </a:t>
            </a:r>
            <a:r>
              <a:rPr lang="en-US" sz="3200" b="0" dirty="0" err="1" smtClean="0"/>
              <a:t>varias</a:t>
            </a:r>
            <a:r>
              <a:rPr lang="en-US" sz="3200" b="0" dirty="0" smtClean="0"/>
              <a:t> </a:t>
            </a:r>
            <a:r>
              <a:rPr lang="en-US" sz="3200" b="0" dirty="0" err="1" smtClean="0"/>
              <a:t>estapas</a:t>
            </a:r>
            <a:r>
              <a:rPr lang="en-US" sz="3200" b="0" dirty="0" smtClean="0"/>
              <a:t> que se </a:t>
            </a:r>
            <a:r>
              <a:rPr lang="en-US" sz="3200" dirty="0" err="1" smtClean="0"/>
              <a:t>resumen</a:t>
            </a:r>
            <a:r>
              <a:rPr lang="en-US" sz="3200" dirty="0" smtClean="0"/>
              <a:t> </a:t>
            </a:r>
            <a:r>
              <a:rPr lang="en-US" sz="3200" dirty="0" err="1" smtClean="0"/>
              <a:t>en</a:t>
            </a:r>
            <a:r>
              <a:rPr lang="en-US" sz="3200" dirty="0" smtClean="0"/>
              <a:t> </a:t>
            </a:r>
            <a:r>
              <a:rPr lang="en-US" sz="3200" dirty="0" err="1" smtClean="0"/>
              <a:t>pocas</a:t>
            </a:r>
            <a:r>
              <a:rPr lang="en-US" sz="3200" dirty="0" smtClean="0"/>
              <a:t> palabras </a:t>
            </a:r>
            <a:r>
              <a:rPr lang="en-US" sz="3200" b="0" dirty="0" smtClean="0"/>
              <a:t>:</a:t>
            </a:r>
          </a:p>
          <a:p>
            <a:r>
              <a:rPr lang="en-US" sz="3200" b="0" dirty="0" smtClean="0"/>
              <a:t> </a:t>
            </a:r>
            <a:endParaRPr lang="en-US" sz="3200" b="0" dirty="0"/>
          </a:p>
          <a:p>
            <a:r>
              <a:rPr lang="en-US" sz="3200" b="0" dirty="0"/>
              <a:t>  </a:t>
            </a:r>
            <a:r>
              <a:rPr lang="en-US" sz="3200" b="0" dirty="0" err="1" smtClean="0"/>
              <a:t>Consulta</a:t>
            </a:r>
            <a:r>
              <a:rPr lang="en-US" sz="3200" b="0" dirty="0" smtClean="0"/>
              <a:t> y </a:t>
            </a:r>
            <a:r>
              <a:rPr lang="en-US" sz="3200" b="0" dirty="0" err="1" smtClean="0"/>
              <a:t>entrenamientos</a:t>
            </a:r>
            <a:r>
              <a:rPr lang="en-US" sz="3200" b="0" dirty="0" smtClean="0"/>
              <a:t>. </a:t>
            </a:r>
            <a:endParaRPr lang="en-US" sz="3200" b="0" dirty="0"/>
          </a:p>
          <a:p>
            <a:pPr>
              <a:lnSpc>
                <a:spcPct val="150000"/>
              </a:lnSpc>
            </a:pPr>
            <a:r>
              <a:rPr lang="en-US" sz="3200" b="0" dirty="0"/>
              <a:t>  </a:t>
            </a:r>
            <a:r>
              <a:rPr lang="en-US" sz="3200" b="0" dirty="0" err="1" smtClean="0"/>
              <a:t>Instalación</a:t>
            </a:r>
            <a:r>
              <a:rPr lang="en-US" sz="3200" b="0" dirty="0" smtClean="0"/>
              <a:t> de la </a:t>
            </a:r>
            <a:r>
              <a:rPr lang="en-US" sz="3200" b="0" dirty="0" err="1" smtClean="0"/>
              <a:t>estructura</a:t>
            </a:r>
            <a:r>
              <a:rPr lang="en-US" sz="3200" b="0" dirty="0" smtClean="0"/>
              <a:t> </a:t>
            </a:r>
            <a:r>
              <a:rPr lang="en-US" sz="3200" b="0" dirty="0" err="1" smtClean="0"/>
              <a:t>tecnológica</a:t>
            </a:r>
            <a:r>
              <a:rPr lang="en-US" sz="3200" b="0" dirty="0" smtClean="0"/>
              <a:t>. </a:t>
            </a:r>
            <a:endParaRPr lang="en-US" sz="3200" b="0" dirty="0"/>
          </a:p>
          <a:p>
            <a:pPr>
              <a:lnSpc>
                <a:spcPct val="150000"/>
              </a:lnSpc>
            </a:pPr>
            <a:r>
              <a:rPr lang="en-US" sz="3200" b="0" dirty="0"/>
              <a:t>  </a:t>
            </a:r>
            <a:r>
              <a:rPr lang="en-US" sz="3200" b="0" dirty="0" err="1" smtClean="0"/>
              <a:t>Implementación</a:t>
            </a:r>
            <a:r>
              <a:rPr lang="en-US" sz="3200" b="0" dirty="0" smtClean="0"/>
              <a:t> de la </a:t>
            </a:r>
            <a:r>
              <a:rPr lang="en-US" sz="3200" b="0" dirty="0" err="1" smtClean="0"/>
              <a:t>actividad</a:t>
            </a:r>
            <a:r>
              <a:rPr lang="en-US" sz="3200" b="0" dirty="0" smtClean="0"/>
              <a:t> </a:t>
            </a:r>
            <a:r>
              <a:rPr lang="en-US" sz="3200" b="0" dirty="0" err="1" smtClean="0"/>
              <a:t>práctica</a:t>
            </a:r>
            <a:r>
              <a:rPr lang="en-US" sz="3200" b="0" dirty="0" smtClean="0"/>
              <a:t>. </a:t>
            </a:r>
            <a:endParaRPr lang="en-US" sz="3200" b="0" dirty="0"/>
          </a:p>
          <a:p>
            <a:pPr>
              <a:lnSpc>
                <a:spcPct val="150000"/>
              </a:lnSpc>
            </a:pPr>
            <a:r>
              <a:rPr lang="en-US" sz="3200" b="0" dirty="0"/>
              <a:t>  </a:t>
            </a:r>
            <a:r>
              <a:rPr lang="en-US" sz="3200" b="0" dirty="0" err="1" smtClean="0"/>
              <a:t>Reuniones</a:t>
            </a:r>
            <a:r>
              <a:rPr lang="en-US" sz="3200" b="0" dirty="0" smtClean="0"/>
              <a:t> para </a:t>
            </a:r>
            <a:r>
              <a:rPr lang="en-US" sz="3200" b="0" dirty="0" err="1" smtClean="0"/>
              <a:t>discutir</a:t>
            </a:r>
            <a:r>
              <a:rPr lang="en-US" sz="3200" b="0" dirty="0" smtClean="0"/>
              <a:t> </a:t>
            </a:r>
            <a:r>
              <a:rPr lang="en-US" sz="3200" b="0" dirty="0" err="1" smtClean="0"/>
              <a:t>esperiencias</a:t>
            </a:r>
            <a:endParaRPr lang="en-US" sz="3200" b="0" dirty="0" smtClean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3200" b="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3200" b="0" dirty="0" err="1" smtClean="0">
                <a:solidFill>
                  <a:schemeClr val="accent2">
                    <a:lumMod val="75000"/>
                  </a:schemeClr>
                </a:solidFill>
              </a:rPr>
              <a:t>Programa</a:t>
            </a:r>
            <a:r>
              <a:rPr lang="en-US" sz="3200" b="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3200" b="0" dirty="0" err="1" smtClean="0">
                <a:solidFill>
                  <a:schemeClr val="accent2">
                    <a:lumMod val="75000"/>
                  </a:schemeClr>
                </a:solidFill>
              </a:rPr>
              <a:t>educativo</a:t>
            </a:r>
            <a:r>
              <a:rPr lang="en-US" sz="3200" b="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es-ES" sz="3200" b="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6258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35691"/>
              </p:ext>
            </p:extLst>
          </p:nvPr>
        </p:nvGraphicFramePr>
        <p:xfrm>
          <a:off x="179512" y="484138"/>
          <a:ext cx="8856984" cy="58251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179">
                  <a:extLst>
                    <a:ext uri="{9D8B030D-6E8A-4147-A177-3AD203B41FA5}">
                      <a16:colId xmlns:a16="http://schemas.microsoft.com/office/drawing/2014/main" val="600719983"/>
                    </a:ext>
                  </a:extLst>
                </a:gridCol>
                <a:gridCol w="4432543">
                  <a:extLst>
                    <a:ext uri="{9D8B030D-6E8A-4147-A177-3AD203B41FA5}">
                      <a16:colId xmlns:a16="http://schemas.microsoft.com/office/drawing/2014/main" val="621535758"/>
                    </a:ext>
                  </a:extLst>
                </a:gridCol>
                <a:gridCol w="1393022">
                  <a:extLst>
                    <a:ext uri="{9D8B030D-6E8A-4147-A177-3AD203B41FA5}">
                      <a16:colId xmlns:a16="http://schemas.microsoft.com/office/drawing/2014/main" val="1201438268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4043808477"/>
                    </a:ext>
                  </a:extLst>
                </a:gridCol>
              </a:tblGrid>
              <a:tr h="685615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PRESUPUESTO</a:t>
                      </a:r>
                      <a:r>
                        <a:rPr lang="en-US" sz="18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ESTIMADO DEL PROYECTO</a:t>
                      </a:r>
                      <a:endParaRPr lang="es-E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508479"/>
                  </a:ext>
                </a:extLst>
              </a:tr>
              <a:tr h="685615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Componente</a:t>
                      </a:r>
                      <a:r>
                        <a:rPr lang="en-US" sz="2800" b="1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1. 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Actividades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entrenamiento</a:t>
                      </a:r>
                      <a:endParaRPr lang="es-ES" sz="28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816253"/>
                  </a:ext>
                </a:extLst>
              </a:tr>
              <a:tr h="1043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Descripción</a:t>
                      </a:r>
                      <a:endParaRPr lang="es-E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Costo</a:t>
                      </a:r>
                      <a:r>
                        <a:rPr lang="en-US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estimado</a:t>
                      </a:r>
                      <a:r>
                        <a:rPr lang="en-US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(USD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s-E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0281865"/>
                  </a:ext>
                </a:extLst>
              </a:tr>
              <a:tr h="1043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Entrenamiento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trabajos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laboratorios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acuarios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60 000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9005516"/>
                  </a:ext>
                </a:extLst>
              </a:tr>
              <a:tr h="685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Entrenamiento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trabajos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genética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30 000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9976272"/>
                  </a:ext>
                </a:extLst>
              </a:tr>
              <a:tr h="12962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Entrenamiento en trabajos</a:t>
                      </a:r>
                      <a:r>
                        <a:rPr lang="es-ES" sz="2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 el campo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10 000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7862216"/>
                  </a:ext>
                </a:extLst>
              </a:tr>
              <a:tr h="328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100 000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10122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53451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714862"/>
              </p:ext>
            </p:extLst>
          </p:nvPr>
        </p:nvGraphicFramePr>
        <p:xfrm>
          <a:off x="179512" y="476672"/>
          <a:ext cx="8784976" cy="56886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3428">
                  <a:extLst>
                    <a:ext uri="{9D8B030D-6E8A-4147-A177-3AD203B41FA5}">
                      <a16:colId xmlns:a16="http://schemas.microsoft.com/office/drawing/2014/main" val="3275638294"/>
                    </a:ext>
                  </a:extLst>
                </a:gridCol>
                <a:gridCol w="600923">
                  <a:extLst>
                    <a:ext uri="{9D8B030D-6E8A-4147-A177-3AD203B41FA5}">
                      <a16:colId xmlns:a16="http://schemas.microsoft.com/office/drawing/2014/main" val="4103671053"/>
                    </a:ext>
                  </a:extLst>
                </a:gridCol>
                <a:gridCol w="4057979">
                  <a:extLst>
                    <a:ext uri="{9D8B030D-6E8A-4147-A177-3AD203B41FA5}">
                      <a16:colId xmlns:a16="http://schemas.microsoft.com/office/drawing/2014/main" val="401822924"/>
                    </a:ext>
                  </a:extLst>
                </a:gridCol>
                <a:gridCol w="2165790">
                  <a:extLst>
                    <a:ext uri="{9D8B030D-6E8A-4147-A177-3AD203B41FA5}">
                      <a16:colId xmlns:a16="http://schemas.microsoft.com/office/drawing/2014/main" val="3229772256"/>
                    </a:ext>
                  </a:extLst>
                </a:gridCol>
                <a:gridCol w="1306856">
                  <a:extLst>
                    <a:ext uri="{9D8B030D-6E8A-4147-A177-3AD203B41FA5}">
                      <a16:colId xmlns:a16="http://schemas.microsoft.com/office/drawing/2014/main" val="2251983608"/>
                    </a:ext>
                  </a:extLst>
                </a:gridCol>
              </a:tblGrid>
              <a:tr h="1031468"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 2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Adquisición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equipamiento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Preparación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laboratorios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 </a:t>
                      </a:r>
                      <a:r>
                        <a:rPr lang="en-US" sz="2800" dirty="0" err="1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acuarios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s-ES" sz="28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231733"/>
                  </a:ext>
                </a:extLst>
              </a:tr>
              <a:tr h="1562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Establecimiento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del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equipamiento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laboratorios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para el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cultivo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</a:t>
                      </a:r>
                      <a:r>
                        <a:rPr lang="en-US" sz="2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corales</a:t>
                      </a:r>
                      <a:r>
                        <a:rPr lang="en-US" sz="2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 </a:t>
                      </a:r>
                      <a:r>
                        <a:rPr lang="en-US" sz="2400" baseline="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erizos</a:t>
                      </a:r>
                      <a:r>
                        <a:rPr lang="en-US" sz="2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erizos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 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2357426"/>
                  </a:ext>
                </a:extLst>
              </a:tr>
              <a:tr h="1562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Establecimiento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del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equipamiento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invernaderos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para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mantener</a:t>
                      </a:r>
                      <a:r>
                        <a:rPr lang="en-US" sz="2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</a:t>
                      </a:r>
                      <a:r>
                        <a:rPr lang="en-US" sz="2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clones de </a:t>
                      </a:r>
                      <a:r>
                        <a:rPr lang="en-US" sz="2400" baseline="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corales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 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1106137"/>
                  </a:ext>
                </a:extLst>
              </a:tr>
              <a:tr h="1031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Establecimiento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las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guarderías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</a:t>
                      </a: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 campo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50 000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8211648"/>
                  </a:ext>
                </a:extLst>
              </a:tr>
              <a:tr h="500173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750 000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0377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87436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3182</TotalTime>
  <Words>550</Words>
  <Application>Microsoft Office PowerPoint</Application>
  <PresentationFormat>Presentación en pantalla (4:3)</PresentationFormat>
  <Paragraphs>122</Paragraphs>
  <Slides>12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Verdana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prueba</dc:creator>
  <cp:lastModifiedBy>Hansel</cp:lastModifiedBy>
  <cp:revision>205</cp:revision>
  <dcterms:created xsi:type="dcterms:W3CDTF">2001-03-31T06:04:53Z</dcterms:created>
  <dcterms:modified xsi:type="dcterms:W3CDTF">2017-03-03T19:32:31Z</dcterms:modified>
</cp:coreProperties>
</file>