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3" r:id="rId1"/>
  </p:sldMasterIdLst>
  <p:notesMasterIdLst>
    <p:notesMasterId r:id="rId14"/>
  </p:notesMasterIdLst>
  <p:sldIdLst>
    <p:sldId id="337" r:id="rId2"/>
    <p:sldId id="357" r:id="rId3"/>
    <p:sldId id="359" r:id="rId4"/>
    <p:sldId id="338" r:id="rId5"/>
    <p:sldId id="345" r:id="rId6"/>
    <p:sldId id="363" r:id="rId7"/>
    <p:sldId id="365" r:id="rId8"/>
    <p:sldId id="354" r:id="rId9"/>
    <p:sldId id="366" r:id="rId10"/>
    <p:sldId id="367" r:id="rId11"/>
    <p:sldId id="368" r:id="rId12"/>
    <p:sldId id="369" r:id="rId1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000066"/>
    <a:srgbClr val="FFFF99"/>
    <a:srgbClr val="00FF00"/>
    <a:srgbClr val="00FFFF"/>
    <a:srgbClr val="0033CC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89151" autoAdjust="0"/>
  </p:normalViewPr>
  <p:slideViewPr>
    <p:cSldViewPr>
      <p:cViewPr varScale="1">
        <p:scale>
          <a:sx n="65" d="100"/>
          <a:sy n="65" d="100"/>
        </p:scale>
        <p:origin x="14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34" d="100"/>
          <a:sy n="34" d="100"/>
        </p:scale>
        <p:origin x="-162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330029-4CBA-44DB-9C5C-6B388227DE7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9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94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60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084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4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E071E-8645-4C11-B02A-DC936214D3D7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CB1E19-E1DC-4A4B-BE73-2F6E431247CB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926C9-19B8-4A82-B6AA-14C9879FFAA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06052-574C-4621-A3E9-39E6CAAFC12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AC5FD2-9D09-47AE-A929-737C1166299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509725-2AA2-4D7D-8B20-EF5557C6D02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8FD366-33DC-4CA9-9FB4-6D10F28F8D4B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0C6055-3743-4B98-8C95-9F686CEEE83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94AC1-68C4-4433-A04B-24509607836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54AB17-D766-4F73-9CF8-5921646DF96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0556E-0A9D-4480-B610-0C0D70F6F5C8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0">
          <a:gsLst>
            <a:gs pos="30000">
              <a:srgbClr val="5E9EFF">
                <a:alpha val="66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F856C8-F9A8-4CCD-8EE5-EF5C3F78F27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3528" y="980728"/>
            <a:ext cx="871543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PROJECT PROFILE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sz="2800" dirty="0">
                <a:latin typeface="Verdana" pitchFamily="34" charset="0"/>
                <a:ea typeface="Verdana" pitchFamily="34" charset="0"/>
                <a:cs typeface="Verdana" pitchFamily="34" charset="0"/>
              </a:rPr>
              <a:t>MITIGATION OF CLIMATE CHANGE EFFECTS ON 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CARIBBEAN </a:t>
            </a:r>
            <a:r>
              <a:rPr lang="en-US" sz="2800" dirty="0">
                <a:latin typeface="Verdana" pitchFamily="34" charset="0"/>
                <a:ea typeface="Verdana" pitchFamily="34" charset="0"/>
                <a:cs typeface="Verdana" pitchFamily="34" charset="0"/>
              </a:rPr>
              <a:t>CORAL 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REEFS</a:t>
            </a:r>
            <a:r>
              <a:rPr lang="en-US" sz="2800" dirty="0">
                <a:latin typeface="Verdana" pitchFamily="34" charset="0"/>
                <a:ea typeface="Verdana" pitchFamily="34" charset="0"/>
                <a:cs typeface="Verdana" pitchFamily="34" charset="0"/>
              </a:rPr>
              <a:t>: CULTURE AND SPREAD 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 </a:t>
            </a:r>
            <a:r>
              <a:rPr lang="en-US" sz="2800" dirty="0">
                <a:latin typeface="Verdana" pitchFamily="34" charset="0"/>
                <a:ea typeface="Verdana" pitchFamily="34" charset="0"/>
                <a:cs typeface="Verdana" pitchFamily="34" charset="0"/>
              </a:rPr>
              <a:t>STONY CORALS AND BLACK SEA URCHINS FOR REEF 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RESTORATION. 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33746" y="116632"/>
            <a:ext cx="8090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CONFERENCE OF COOPERATION OF THE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CARIBBEAN STATES ASSOCIATION  (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AEC)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33746" y="4917174"/>
            <a:ext cx="4397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2">
                    <a:lumMod val="50000"/>
                  </a:schemeClr>
                </a:solidFill>
              </a:rPr>
              <a:t>MSc. Hansel Caballero Aragón</a:t>
            </a:r>
          </a:p>
          <a:p>
            <a:r>
              <a:rPr lang="en-US" b="0" dirty="0" err="1" smtClean="0">
                <a:solidFill>
                  <a:schemeClr val="tx2">
                    <a:lumMod val="50000"/>
                  </a:schemeClr>
                </a:solidFill>
              </a:rPr>
              <a:t>Acuario</a:t>
            </a:r>
            <a:r>
              <a:rPr lang="en-US" b="0" dirty="0" smtClean="0">
                <a:solidFill>
                  <a:schemeClr val="tx2">
                    <a:lumMod val="50000"/>
                  </a:schemeClr>
                </a:solidFill>
              </a:rPr>
              <a:t> Nacional de Cuba</a:t>
            </a:r>
            <a:endParaRPr lang="en-US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584069" y="6269250"/>
            <a:ext cx="30203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La Habana,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</a:rPr>
              <a:t>marzo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 2017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929" y="4351943"/>
            <a:ext cx="2438657" cy="181336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7740352" y="5772904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TNC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99632"/>
              </p:ext>
            </p:extLst>
          </p:nvPr>
        </p:nvGraphicFramePr>
        <p:xfrm>
          <a:off x="251520" y="332656"/>
          <a:ext cx="8496944" cy="6048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436">
                  <a:extLst>
                    <a:ext uri="{9D8B030D-6E8A-4147-A177-3AD203B41FA5}">
                      <a16:colId xmlns:a16="http://schemas.microsoft.com/office/drawing/2014/main" val="4188781896"/>
                    </a:ext>
                  </a:extLst>
                </a:gridCol>
                <a:gridCol w="142789">
                  <a:extLst>
                    <a:ext uri="{9D8B030D-6E8A-4147-A177-3AD203B41FA5}">
                      <a16:colId xmlns:a16="http://schemas.microsoft.com/office/drawing/2014/main" val="852691625"/>
                    </a:ext>
                  </a:extLst>
                </a:gridCol>
                <a:gridCol w="3924931">
                  <a:extLst>
                    <a:ext uri="{9D8B030D-6E8A-4147-A177-3AD203B41FA5}">
                      <a16:colId xmlns:a16="http://schemas.microsoft.com/office/drawing/2014/main" val="1283080241"/>
                    </a:ext>
                  </a:extLst>
                </a:gridCol>
                <a:gridCol w="1875403">
                  <a:extLst>
                    <a:ext uri="{9D8B030D-6E8A-4147-A177-3AD203B41FA5}">
                      <a16:colId xmlns:a16="http://schemas.microsoft.com/office/drawing/2014/main" val="2061168825"/>
                    </a:ext>
                  </a:extLst>
                </a:gridCol>
                <a:gridCol w="1483385">
                  <a:extLst>
                    <a:ext uri="{9D8B030D-6E8A-4147-A177-3AD203B41FA5}">
                      <a16:colId xmlns:a16="http://schemas.microsoft.com/office/drawing/2014/main" val="1837864986"/>
                    </a:ext>
                  </a:extLst>
                </a:gridCol>
              </a:tblGrid>
              <a:tr h="1519734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3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Carrying out practical work in situ and ex situ. 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Genetic works.  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Monitoring the results. 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276003"/>
                  </a:ext>
                </a:extLst>
              </a:tr>
              <a:tr h="2036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Funding for field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expeditions. 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422299"/>
                  </a:ext>
                </a:extLst>
              </a:tr>
              <a:tr h="100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Inputs for restoration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activities. 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8138283"/>
                  </a:ext>
                </a:extLst>
              </a:tr>
              <a:tr h="100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Funding and inputs for genetic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analysis.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7703108"/>
                  </a:ext>
                </a:extLst>
              </a:tr>
              <a:tr h="48640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928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4997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165145"/>
              </p:ext>
            </p:extLst>
          </p:nvPr>
        </p:nvGraphicFramePr>
        <p:xfrm>
          <a:off x="251520" y="332656"/>
          <a:ext cx="8712969" cy="6092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7905">
                  <a:extLst>
                    <a:ext uri="{9D8B030D-6E8A-4147-A177-3AD203B41FA5}">
                      <a16:colId xmlns:a16="http://schemas.microsoft.com/office/drawing/2014/main" val="3117137502"/>
                    </a:ext>
                  </a:extLst>
                </a:gridCol>
                <a:gridCol w="144436">
                  <a:extLst>
                    <a:ext uri="{9D8B030D-6E8A-4147-A177-3AD203B41FA5}">
                      <a16:colId xmlns:a16="http://schemas.microsoft.com/office/drawing/2014/main" val="635144364"/>
                    </a:ext>
                  </a:extLst>
                </a:gridCol>
                <a:gridCol w="5728034">
                  <a:extLst>
                    <a:ext uri="{9D8B030D-6E8A-4147-A177-3AD203B41FA5}">
                      <a16:colId xmlns:a16="http://schemas.microsoft.com/office/drawing/2014/main" val="1605618943"/>
                    </a:ext>
                  </a:extLst>
                </a:gridCol>
                <a:gridCol w="1742594">
                  <a:extLst>
                    <a:ext uri="{9D8B030D-6E8A-4147-A177-3AD203B41FA5}">
                      <a16:colId xmlns:a16="http://schemas.microsoft.com/office/drawing/2014/main" val="2199407895"/>
                    </a:ext>
                  </a:extLst>
                </a:gridCol>
              </a:tblGrid>
              <a:tr h="65121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4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Work meetings workshops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763025"/>
                  </a:ext>
                </a:extLst>
              </a:tr>
              <a:tr h="651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Funding for meetings and workshops: 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7590597"/>
                  </a:ext>
                </a:extLst>
              </a:tr>
              <a:tr h="651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Environmental education program  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4765771"/>
                  </a:ext>
                </a:extLst>
              </a:tr>
              <a:tr h="6512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422215"/>
                  </a:ext>
                </a:extLst>
              </a:tr>
              <a:tr h="6512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6055110"/>
                  </a:ext>
                </a:extLst>
              </a:tr>
              <a:tr h="651210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Sub‐Total of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 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Costs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2 000 000.00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894310"/>
                  </a:ext>
                </a:extLst>
              </a:tr>
              <a:tr h="120217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Unforeseen costs and committing project management (10% of direct cost)</a:t>
                      </a:r>
                      <a:endParaRPr lang="es-ES" sz="2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200 000.00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9344370"/>
                  </a:ext>
                </a:extLst>
              </a:tr>
              <a:tr h="651210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COST OF THE PROJECT</a:t>
                      </a:r>
                      <a:endParaRPr lang="es-ES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2 200 000.00</a:t>
                      </a:r>
                      <a:endParaRPr lang="es-ES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7800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1573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7544" y="332656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INSTITUTION OF CUBA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ACUARIO NACIONAL DE CUBA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CENTRO NACIONAL DE AREAS PROTEGIDAS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INSTITUTO DE CIENCIAS DEL MAR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CENTRO DE INVESTIGACIONES MARINAS DE LA UNIVERSIDAD DE LA HABANA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1560" y="5229200"/>
            <a:ext cx="2486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GRACIAS!!!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4019039"/>
            <a:ext cx="3218967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283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666" y="232309"/>
            <a:ext cx="4709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Caribbean Coral </a:t>
            </a:r>
            <a:r>
              <a:rPr lang="en-US" dirty="0"/>
              <a:t>Reefs current condition</a:t>
            </a:r>
            <a:endParaRPr lang="es-E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998" y="51795"/>
            <a:ext cx="2790481" cy="502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144653" y="3417381"/>
            <a:ext cx="595734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Contamination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Overfishing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</a:rPr>
              <a:t>Climatic change </a:t>
            </a:r>
            <a:r>
              <a:rPr lang="en-US" sz="2800" dirty="0" smtClean="0"/>
              <a:t>(coral bleaching and sea acidification)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C00000"/>
                </a:solidFill>
              </a:rPr>
              <a:t>Loss of key species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23528" y="2905780"/>
            <a:ext cx="12811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Causes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999" y="5207644"/>
            <a:ext cx="2908548" cy="1461716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756210" y="836712"/>
            <a:ext cx="441819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</a:rPr>
              <a:t>High</a:t>
            </a:r>
            <a:r>
              <a:rPr lang="es-ES" sz="3200" dirty="0" smtClean="0">
                <a:solidFill>
                  <a:srgbClr val="FF0000"/>
                </a:solidFill>
              </a:rPr>
              <a:t> coral </a:t>
            </a:r>
            <a:r>
              <a:rPr lang="en-US" sz="3200" dirty="0" smtClean="0">
                <a:solidFill>
                  <a:srgbClr val="FF0000"/>
                </a:solidFill>
              </a:rPr>
              <a:t>mortality</a:t>
            </a:r>
          </a:p>
          <a:p>
            <a:pPr algn="ctr">
              <a:lnSpc>
                <a:spcPct val="150000"/>
              </a:lnSpc>
            </a:pPr>
            <a:r>
              <a:rPr lang="en-US" sz="3200" dirty="0" smtClean="0">
                <a:solidFill>
                  <a:srgbClr val="FF0000"/>
                </a:solidFill>
              </a:rPr>
              <a:t>Fleshy algae increase</a:t>
            </a:r>
            <a:endParaRPr lang="es-ES" sz="3200" dirty="0">
              <a:solidFill>
                <a:srgbClr val="FF000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291792" y="6483527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Mumby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(2014)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703631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8745" y="1715324"/>
            <a:ext cx="3096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 use of </a:t>
            </a:r>
            <a:r>
              <a:rPr lang="en-US" dirty="0" smtClean="0"/>
              <a:t>asexual reproduction  capacity of </a:t>
            </a:r>
            <a:r>
              <a:rPr lang="en-US" dirty="0"/>
              <a:t>the corals</a:t>
            </a:r>
            <a:endParaRPr lang="es-E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9715" y="2090621"/>
            <a:ext cx="2900289" cy="1836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ángulo 9"/>
          <p:cNvSpPr/>
          <p:nvPr/>
        </p:nvSpPr>
        <p:spPr>
          <a:xfrm>
            <a:off x="107504" y="4293096"/>
            <a:ext cx="32403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The use reproduction  capacity of the black sea urchins in aquariums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205" y="1950378"/>
            <a:ext cx="2635796" cy="197684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715" y="0"/>
            <a:ext cx="2778489" cy="208990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0"/>
            <a:ext cx="2627784" cy="1970838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715" y="3933599"/>
            <a:ext cx="3894070" cy="292440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927225"/>
            <a:ext cx="2418543" cy="16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 descr="pulse air culture vessesl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953" y="5276623"/>
            <a:ext cx="2355551" cy="158137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 16"/>
          <p:cNvSpPr/>
          <p:nvPr/>
        </p:nvSpPr>
        <p:spPr>
          <a:xfrm>
            <a:off x="378285" y="303039"/>
            <a:ext cx="30909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 alternatives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5964730" y="3675855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TNC</a:t>
            </a:r>
            <a:endParaRPr lang="en-US" sz="11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5941297" y="6603162"/>
            <a:ext cx="7537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Williams</a:t>
            </a:r>
            <a:endParaRPr lang="en-US" sz="1100" dirty="0"/>
          </a:p>
        </p:txBody>
      </p:sp>
      <p:sp>
        <p:nvSpPr>
          <p:cNvPr id="21" name="CuadroTexto 20"/>
          <p:cNvSpPr txBox="1"/>
          <p:nvPr/>
        </p:nvSpPr>
        <p:spPr>
          <a:xfrm>
            <a:off x="8457136" y="659639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Moe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063015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548680"/>
            <a:ext cx="84296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GENERAL OBJECTIVE</a:t>
            </a:r>
            <a:r>
              <a:rPr lang="es-E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Create the bases in Caribbean countries 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aiming 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at the intensive culture of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stony corals 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and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black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sea urchins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, to 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restore 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reef sites as alternatives in mitigating climate 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change</a:t>
            </a:r>
            <a:r>
              <a:rPr lang="en-US" b="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es-ES" b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I:\tampa agosto16\guana\IMG_2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573016"/>
            <a:ext cx="3546567" cy="265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I:\tampa agosto16\Girón TNC\IMG_0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73016"/>
            <a:ext cx="3546567" cy="265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-99392"/>
            <a:ext cx="8964587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SPECIFIC OBJECTIVES: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kumimoji="0" lang="es-ES" sz="2000" b="0" i="0" u="none" strike="noStrike" cap="none" normalizeH="0" baseline="0" dirty="0" smtClean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</a:pP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evaluate the condition of coral reef areas to development coral restoration actions (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donor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sites, nurseries sites, and 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restoration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  <a:endParaRPr lang="en-US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</a:pPr>
            <a:endParaRPr lang="es-E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cultivate and propagate coral fragments </a:t>
            </a:r>
            <a:r>
              <a:rPr lang="en-US" b="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situ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("nurseries" in the field), and planting corals in the reefs. </a:t>
            </a:r>
            <a:endParaRPr lang="en-US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create a monitoring program in the coral reefs restored.  </a:t>
            </a:r>
            <a:endParaRPr lang="es-E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3" descr="F:\tampa agosto16\guana\IMG_21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397916" y="5275411"/>
            <a:ext cx="1838944" cy="1379207"/>
          </a:xfrm>
          <a:prstGeom prst="rect">
            <a:avLst/>
          </a:prstGeom>
          <a:noFill/>
        </p:spPr>
      </p:pic>
      <p:pic>
        <p:nvPicPr>
          <p:cNvPr id="16" name="9 Imagen" descr="foto hansel22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5046205"/>
            <a:ext cx="2744702" cy="1828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10 Imagen" descr="06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00" y="5038649"/>
            <a:ext cx="2771800" cy="1846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" descr="C:\Users\Juan\Documents\Vivero de Coral\Fotos\Fragmentos en reef balls\DSC007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037588"/>
            <a:ext cx="2463728" cy="184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25252" y="35954"/>
            <a:ext cx="8640960" cy="95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SPECIFIC OBJECTIVES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0" eaLnBrk="0" hangingPunct="0">
              <a:lnSpc>
                <a:spcPct val="150000"/>
              </a:lnSpc>
            </a:pPr>
            <a:endParaRPr lang="es-ES" sz="2000" b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14 Imagen" descr="IMG_019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" y="4221088"/>
            <a:ext cx="2853174" cy="2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225251" y="836712"/>
            <a:ext cx="87832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To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genetic bank of coral resilient clones in greenhouses, aquariums or laboratories. </a:t>
            </a:r>
            <a:endParaRPr lang="en-US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To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cultivate and propagate examples of long-</a:t>
            </a:r>
            <a:r>
              <a:rPr lang="en-US" b="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spined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Diadema</a:t>
            </a:r>
            <a:r>
              <a:rPr lang="en-US" b="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antillarum</a:t>
            </a:r>
            <a:r>
              <a:rPr lang="en-US" b="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 urchins in aquariums, so that they may subsequently re-establish affected populations in the coral reefs (pilot study). 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694" y="4221088"/>
            <a:ext cx="3160810" cy="213481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4225005"/>
            <a:ext cx="2844745" cy="213089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372552" y="594928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Moe</a:t>
            </a:r>
            <a:endParaRPr lang="en-US" sz="11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202585" y="6111211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Huitron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224814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11560" y="188640"/>
            <a:ext cx="770485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0" dirty="0"/>
              <a:t>The project consists of several stages which are </a:t>
            </a:r>
            <a:r>
              <a:rPr lang="en-US" sz="3200" dirty="0"/>
              <a:t>summarized in a few words</a:t>
            </a:r>
            <a:r>
              <a:rPr lang="en-US" sz="3200" b="0" dirty="0" smtClean="0"/>
              <a:t>:</a:t>
            </a:r>
          </a:p>
          <a:p>
            <a:r>
              <a:rPr lang="en-US" sz="3200" b="0" dirty="0" smtClean="0"/>
              <a:t> </a:t>
            </a:r>
            <a:endParaRPr lang="en-US" sz="3200" b="0" dirty="0"/>
          </a:p>
          <a:p>
            <a:r>
              <a:rPr lang="en-US" sz="3200" b="0" dirty="0"/>
              <a:t>  Consulting and training. </a:t>
            </a:r>
          </a:p>
          <a:p>
            <a:pPr>
              <a:lnSpc>
                <a:spcPct val="150000"/>
              </a:lnSpc>
            </a:pPr>
            <a:r>
              <a:rPr lang="en-US" sz="3200" b="0" dirty="0"/>
              <a:t>  Installation of technological structure. </a:t>
            </a:r>
          </a:p>
          <a:p>
            <a:pPr>
              <a:lnSpc>
                <a:spcPct val="150000"/>
              </a:lnSpc>
            </a:pPr>
            <a:r>
              <a:rPr lang="en-US" sz="3200" b="0" dirty="0"/>
              <a:t>  Implementation of the practical activity. </a:t>
            </a:r>
          </a:p>
          <a:p>
            <a:pPr>
              <a:lnSpc>
                <a:spcPct val="150000"/>
              </a:lnSpc>
            </a:pPr>
            <a:r>
              <a:rPr lang="en-US" sz="3200" b="0" dirty="0"/>
              <a:t>  Meeting to discuss and analyze experiences. </a:t>
            </a:r>
            <a:endParaRPr lang="en-US" sz="3200" b="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200" b="0" dirty="0" smtClean="0">
                <a:solidFill>
                  <a:schemeClr val="accent2">
                    <a:lumMod val="75000"/>
                  </a:schemeClr>
                </a:solidFill>
              </a:rPr>
              <a:t> Educational program.</a:t>
            </a:r>
            <a:endParaRPr lang="es-ES" sz="3200" b="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6258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399670"/>
              </p:ext>
            </p:extLst>
          </p:nvPr>
        </p:nvGraphicFramePr>
        <p:xfrm>
          <a:off x="251520" y="484138"/>
          <a:ext cx="8784976" cy="5825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1401">
                  <a:extLst>
                    <a:ext uri="{9D8B030D-6E8A-4147-A177-3AD203B41FA5}">
                      <a16:colId xmlns:a16="http://schemas.microsoft.com/office/drawing/2014/main" val="600719983"/>
                    </a:ext>
                  </a:extLst>
                </a:gridCol>
                <a:gridCol w="4259201">
                  <a:extLst>
                    <a:ext uri="{9D8B030D-6E8A-4147-A177-3AD203B41FA5}">
                      <a16:colId xmlns:a16="http://schemas.microsoft.com/office/drawing/2014/main" val="621535758"/>
                    </a:ext>
                  </a:extLst>
                </a:gridCol>
                <a:gridCol w="1967859">
                  <a:extLst>
                    <a:ext uri="{9D8B030D-6E8A-4147-A177-3AD203B41FA5}">
                      <a16:colId xmlns:a16="http://schemas.microsoft.com/office/drawing/2014/main" val="1201438268"/>
                    </a:ext>
                  </a:extLst>
                </a:gridCol>
                <a:gridCol w="1556515">
                  <a:extLst>
                    <a:ext uri="{9D8B030D-6E8A-4147-A177-3AD203B41FA5}">
                      <a16:colId xmlns:a16="http://schemas.microsoft.com/office/drawing/2014/main" val="4043808477"/>
                    </a:ext>
                  </a:extLst>
                </a:gridCol>
              </a:tblGrid>
              <a:tr h="68561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ESTIMATED PROJECT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</a:t>
                      </a:r>
                      <a:endParaRPr lang="es-E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508479"/>
                  </a:ext>
                </a:extLst>
              </a:tr>
              <a:tr h="68561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1 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Activities for training and the training of Specialists from Caribbean countries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816253"/>
                  </a:ext>
                </a:extLst>
              </a:tr>
              <a:tr h="1043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Activity</a:t>
                      </a:r>
                      <a:endParaRPr lang="es-E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s-E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Estimated Costs  (USD)</a:t>
                      </a:r>
                      <a:endParaRPr lang="es-ES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0281865"/>
                  </a:ext>
                </a:extLst>
              </a:tr>
              <a:tr h="1043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in laboratories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aquariums.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9005516"/>
                  </a:ext>
                </a:extLst>
              </a:tr>
              <a:tr h="685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in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genetics.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9976272"/>
                  </a:ext>
                </a:extLst>
              </a:tr>
              <a:tr h="1042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Training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the field.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7862216"/>
                  </a:ext>
                </a:extLst>
              </a:tr>
              <a:tr h="328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012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112425"/>
              </p:ext>
            </p:extLst>
          </p:nvPr>
        </p:nvGraphicFramePr>
        <p:xfrm>
          <a:off x="179512" y="476672"/>
          <a:ext cx="8712968" cy="5544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275638294"/>
                    </a:ext>
                  </a:extLst>
                </a:gridCol>
                <a:gridCol w="595997">
                  <a:extLst>
                    <a:ext uri="{9D8B030D-6E8A-4147-A177-3AD203B41FA5}">
                      <a16:colId xmlns:a16="http://schemas.microsoft.com/office/drawing/2014/main" val="4103671053"/>
                    </a:ext>
                  </a:extLst>
                </a:gridCol>
                <a:gridCol w="4024717">
                  <a:extLst>
                    <a:ext uri="{9D8B030D-6E8A-4147-A177-3AD203B41FA5}">
                      <a16:colId xmlns:a16="http://schemas.microsoft.com/office/drawing/2014/main" val="401822924"/>
                    </a:ext>
                  </a:extLst>
                </a:gridCol>
                <a:gridCol w="2148038">
                  <a:extLst>
                    <a:ext uri="{9D8B030D-6E8A-4147-A177-3AD203B41FA5}">
                      <a16:colId xmlns:a16="http://schemas.microsoft.com/office/drawing/2014/main" val="322977225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251983608"/>
                    </a:ext>
                  </a:extLst>
                </a:gridCol>
              </a:tblGrid>
              <a:tr h="1005355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2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Acquisition of 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equipment.  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Preparing the cultivation laboratories 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aquariums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231733"/>
                  </a:ext>
                </a:extLst>
              </a:tr>
              <a:tr h="152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up the equipping of aquariums for cultivating coral and sea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urchins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2357426"/>
                  </a:ext>
                </a:extLst>
              </a:tr>
              <a:tr h="1523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up the equipping of ex situ greenhouses for propagating coral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fragments.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1106137"/>
                  </a:ext>
                </a:extLst>
              </a:tr>
              <a:tr h="1005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Setting up in situ "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nurseries“.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8211648"/>
                  </a:ext>
                </a:extLst>
              </a:tr>
              <a:tr h="4875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377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7436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3135</TotalTime>
  <Words>552</Words>
  <Application>Microsoft Office PowerPoint</Application>
  <PresentationFormat>Presentación en pantalla (4:3)</PresentationFormat>
  <Paragraphs>123</Paragraphs>
  <Slides>12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prueba</dc:creator>
  <cp:lastModifiedBy>Hansel</cp:lastModifiedBy>
  <cp:revision>199</cp:revision>
  <dcterms:created xsi:type="dcterms:W3CDTF">2001-03-31T06:04:53Z</dcterms:created>
  <dcterms:modified xsi:type="dcterms:W3CDTF">2017-03-03T19:33:04Z</dcterms:modified>
</cp:coreProperties>
</file>