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6" r:id="rId3"/>
    <p:sldId id="271" r:id="rId4"/>
    <p:sldId id="272" r:id="rId5"/>
    <p:sldId id="273" r:id="rId6"/>
    <p:sldId id="276" r:id="rId7"/>
    <p:sldId id="277" r:id="rId8"/>
    <p:sldId id="278" r:id="rId9"/>
    <p:sldId id="279" r:id="rId10"/>
    <p:sldId id="274" r:id="rId11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8" autoAdjust="0"/>
    <p:restoredTop sz="94660"/>
  </p:normalViewPr>
  <p:slideViewPr>
    <p:cSldViewPr>
      <p:cViewPr varScale="1">
        <p:scale>
          <a:sx n="70" d="100"/>
          <a:sy n="70" d="100"/>
        </p:scale>
        <p:origin x="16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B37C4-27D5-4578-895C-C555B353BB44}" type="doc">
      <dgm:prSet loTypeId="urn:microsoft.com/office/officeart/2005/8/layout/chevron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4FFA2EB-2801-4792-99F9-5E0990803A44}">
      <dgm:prSet phldrT="[Texto]"/>
      <dgm:spPr/>
      <dgm:t>
        <a:bodyPr/>
        <a:lstStyle/>
        <a:p>
          <a:r>
            <a:rPr lang="es-MX" b="1" dirty="0" smtClean="0"/>
            <a:t>Tipología de servicio</a:t>
          </a:r>
          <a:endParaRPr lang="es-MX" b="1" dirty="0"/>
        </a:p>
      </dgm:t>
    </dgm:pt>
    <dgm:pt modelId="{5E5491E2-0C41-4E4A-9FA3-5D2F9998DBE7}" type="parTrans" cxnId="{8B75801B-5B11-4EF8-9698-173545B9438D}">
      <dgm:prSet/>
      <dgm:spPr/>
      <dgm:t>
        <a:bodyPr/>
        <a:lstStyle/>
        <a:p>
          <a:endParaRPr lang="es-MX"/>
        </a:p>
      </dgm:t>
    </dgm:pt>
    <dgm:pt modelId="{9DF709B7-1F66-48B3-88B9-85D4B891DDF5}" type="sibTrans" cxnId="{8B75801B-5B11-4EF8-9698-173545B9438D}">
      <dgm:prSet/>
      <dgm:spPr/>
      <dgm:t>
        <a:bodyPr/>
        <a:lstStyle/>
        <a:p>
          <a:endParaRPr lang="es-MX"/>
        </a:p>
      </dgm:t>
    </dgm:pt>
    <dgm:pt modelId="{3A051217-FBAC-4F1C-987F-F9046C74ECAC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Carga </a:t>
          </a:r>
          <a:r>
            <a:rPr lang="es-MX" dirty="0" err="1" smtClean="0">
              <a:solidFill>
                <a:schemeClr val="tx2">
                  <a:lumMod val="50000"/>
                </a:schemeClr>
              </a:solidFill>
            </a:rPr>
            <a:t>contenerizada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C8CC029D-8BB4-4C1D-A420-47D153ACB119}" type="parTrans" cxnId="{F97A2DA1-3D30-43E5-B01D-9B30FABAE74F}">
      <dgm:prSet/>
      <dgm:spPr/>
      <dgm:t>
        <a:bodyPr/>
        <a:lstStyle/>
        <a:p>
          <a:endParaRPr lang="es-MX"/>
        </a:p>
      </dgm:t>
    </dgm:pt>
    <dgm:pt modelId="{26BA8FD0-24B0-4A22-810D-FF7008A09D78}" type="sibTrans" cxnId="{F97A2DA1-3D30-43E5-B01D-9B30FABAE74F}">
      <dgm:prSet/>
      <dgm:spPr/>
      <dgm:t>
        <a:bodyPr/>
        <a:lstStyle/>
        <a:p>
          <a:endParaRPr lang="es-MX"/>
        </a:p>
      </dgm:t>
    </dgm:pt>
    <dgm:pt modelId="{CC924963-9F05-4219-A420-E20246A9995E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Ro-Ro. En el buque sólo viaja el </a:t>
          </a:r>
          <a:r>
            <a:rPr lang="es-MX" dirty="0" err="1" smtClean="0">
              <a:solidFill>
                <a:schemeClr val="tx2">
                  <a:lumMod val="50000"/>
                </a:schemeClr>
              </a:solidFill>
            </a:rPr>
            <a:t>trailer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BFF1F05A-EEEB-4EB6-97FC-5B636C731A73}" type="parTrans" cxnId="{80758B9F-CEF8-403D-9BCA-2AD4B22456DB}">
      <dgm:prSet/>
      <dgm:spPr/>
      <dgm:t>
        <a:bodyPr/>
        <a:lstStyle/>
        <a:p>
          <a:endParaRPr lang="es-MX"/>
        </a:p>
      </dgm:t>
    </dgm:pt>
    <dgm:pt modelId="{4641CC45-756C-4081-AF4C-0447AB0DC123}" type="sibTrans" cxnId="{80758B9F-CEF8-403D-9BCA-2AD4B22456DB}">
      <dgm:prSet/>
      <dgm:spPr/>
      <dgm:t>
        <a:bodyPr/>
        <a:lstStyle/>
        <a:p>
          <a:endParaRPr lang="es-MX"/>
        </a:p>
      </dgm:t>
    </dgm:pt>
    <dgm:pt modelId="{47376BDE-194B-41BC-9553-1C8119E3788B}">
      <dgm:prSet phldrT="[Texto]"/>
      <dgm:spPr/>
      <dgm:t>
        <a:bodyPr/>
        <a:lstStyle/>
        <a:p>
          <a:r>
            <a:rPr lang="es-MX" b="1" dirty="0" smtClean="0"/>
            <a:t>Regularidad</a:t>
          </a:r>
          <a:endParaRPr lang="es-MX" b="1" dirty="0"/>
        </a:p>
      </dgm:t>
    </dgm:pt>
    <dgm:pt modelId="{D93CBF8B-B383-4569-A7FE-53CD85F01FDE}" type="parTrans" cxnId="{A5920988-FAE5-4DF6-B228-A5C0057A260F}">
      <dgm:prSet/>
      <dgm:spPr/>
      <dgm:t>
        <a:bodyPr/>
        <a:lstStyle/>
        <a:p>
          <a:endParaRPr lang="es-MX"/>
        </a:p>
      </dgm:t>
    </dgm:pt>
    <dgm:pt modelId="{1759776F-8CD7-453C-8EA1-23DAEBC1DB8C}" type="sibTrans" cxnId="{A5920988-FAE5-4DF6-B228-A5C0057A260F}">
      <dgm:prSet/>
      <dgm:spPr/>
      <dgm:t>
        <a:bodyPr/>
        <a:lstStyle/>
        <a:p>
          <a:endParaRPr lang="es-MX"/>
        </a:p>
      </dgm:t>
    </dgm:pt>
    <dgm:pt modelId="{D935D576-4742-435B-9256-557222BAB6D3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Frecuencia mínima de dos salidas por semana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753F8BAF-6CBB-4B51-9873-A6B07E71206A}" type="parTrans" cxnId="{83DA0329-F373-4ADF-8F3E-CE70BF37CF1B}">
      <dgm:prSet/>
      <dgm:spPr/>
      <dgm:t>
        <a:bodyPr/>
        <a:lstStyle/>
        <a:p>
          <a:endParaRPr lang="es-MX"/>
        </a:p>
      </dgm:t>
    </dgm:pt>
    <dgm:pt modelId="{80C0E359-2150-4B27-AB3F-9B2F569EADCF}" type="sibTrans" cxnId="{83DA0329-F373-4ADF-8F3E-CE70BF37CF1B}">
      <dgm:prSet/>
      <dgm:spPr/>
      <dgm:t>
        <a:bodyPr/>
        <a:lstStyle/>
        <a:p>
          <a:endParaRPr lang="es-MX"/>
        </a:p>
      </dgm:t>
    </dgm:pt>
    <dgm:pt modelId="{1BC3E204-3D54-4135-BA2C-196042747B63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Tiempo de tránsito menor a 7 días para un viaje de ida y vuelta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F306C924-0B75-4D15-9B4A-9C10F7EA032B}" type="parTrans" cxnId="{999D3493-A051-40F3-9535-85E4DF9CEABC}">
      <dgm:prSet/>
      <dgm:spPr/>
      <dgm:t>
        <a:bodyPr/>
        <a:lstStyle/>
        <a:p>
          <a:endParaRPr lang="es-MX"/>
        </a:p>
      </dgm:t>
    </dgm:pt>
    <dgm:pt modelId="{4F3C3FBC-545A-4AE1-9209-AB55FCDBE805}" type="sibTrans" cxnId="{999D3493-A051-40F3-9535-85E4DF9CEABC}">
      <dgm:prSet/>
      <dgm:spPr/>
      <dgm:t>
        <a:bodyPr/>
        <a:lstStyle/>
        <a:p>
          <a:endParaRPr lang="es-MX"/>
        </a:p>
      </dgm:t>
    </dgm:pt>
    <dgm:pt modelId="{0CB0FD2A-EBA9-448E-BF25-FD2910EF111E}">
      <dgm:prSet phldrT="[Texto]"/>
      <dgm:spPr/>
      <dgm:t>
        <a:bodyPr/>
        <a:lstStyle/>
        <a:p>
          <a:r>
            <a:rPr lang="es-MX" b="1" dirty="0" smtClean="0"/>
            <a:t>Hinterland</a:t>
          </a:r>
          <a:endParaRPr lang="es-MX" b="1" dirty="0"/>
        </a:p>
      </dgm:t>
    </dgm:pt>
    <dgm:pt modelId="{7C7700E9-41E1-45ED-8460-41CDBC28FCDB}" type="parTrans" cxnId="{4876768D-F865-4846-BF5F-9459187F8394}">
      <dgm:prSet/>
      <dgm:spPr/>
      <dgm:t>
        <a:bodyPr/>
        <a:lstStyle/>
        <a:p>
          <a:endParaRPr lang="es-MX"/>
        </a:p>
      </dgm:t>
    </dgm:pt>
    <dgm:pt modelId="{5279F9AC-90DE-4ACA-822B-C42AF3727334}" type="sibTrans" cxnId="{4876768D-F865-4846-BF5F-9459187F8394}">
      <dgm:prSet/>
      <dgm:spPr/>
      <dgm:t>
        <a:bodyPr/>
        <a:lstStyle/>
        <a:p>
          <a:endParaRPr lang="es-MX"/>
        </a:p>
      </dgm:t>
    </dgm:pt>
    <dgm:pt modelId="{0FBBD9F4-27A5-4769-92F8-56E9EABADC60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Las cadenas logísticas que son susceptibles de ser transferidas del modo terrestre al Transporte Marítimo de Corta Distancia son aquellas cuyos orígenes y/o destino se ubican en el hinterland de los puertos marítimos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678BE169-1B38-4E50-A630-177C260175AC}" type="parTrans" cxnId="{0155F95A-FF24-493D-A95A-3D6D724DA798}">
      <dgm:prSet/>
      <dgm:spPr/>
      <dgm:t>
        <a:bodyPr/>
        <a:lstStyle/>
        <a:p>
          <a:endParaRPr lang="es-MX"/>
        </a:p>
      </dgm:t>
    </dgm:pt>
    <dgm:pt modelId="{5D7C07D8-6EAC-4CDF-8C98-CE7F4B931300}" type="sibTrans" cxnId="{0155F95A-FF24-493D-A95A-3D6D724DA798}">
      <dgm:prSet/>
      <dgm:spPr/>
      <dgm:t>
        <a:bodyPr/>
        <a:lstStyle/>
        <a:p>
          <a:endParaRPr lang="es-MX"/>
        </a:p>
      </dgm:t>
    </dgm:pt>
    <dgm:pt modelId="{382CF5F0-559A-4CAD-9253-E1791907EBEB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Lo-Lo. En el buque sólo viaja el contenedor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E1BF28B6-8AA9-4CD0-B602-F146A6AC0CD5}" type="parTrans" cxnId="{FC301640-F3D7-4ACC-81FE-309DCDF71CCA}">
      <dgm:prSet/>
      <dgm:spPr/>
      <dgm:t>
        <a:bodyPr/>
        <a:lstStyle/>
        <a:p>
          <a:endParaRPr lang="es-MX"/>
        </a:p>
      </dgm:t>
    </dgm:pt>
    <dgm:pt modelId="{5D5B2EF2-F2FA-4699-931D-C1894739B7C7}" type="sibTrans" cxnId="{FC301640-F3D7-4ACC-81FE-309DCDF71CCA}">
      <dgm:prSet/>
      <dgm:spPr/>
      <dgm:t>
        <a:bodyPr/>
        <a:lstStyle/>
        <a:p>
          <a:endParaRPr lang="es-MX"/>
        </a:p>
      </dgm:t>
    </dgm:pt>
    <dgm:pt modelId="{406AA242-2B2C-4494-B4F0-116CEEBB7FC7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Ro-</a:t>
          </a:r>
          <a:r>
            <a:rPr lang="es-MX" dirty="0" err="1" smtClean="0">
              <a:solidFill>
                <a:schemeClr val="tx2">
                  <a:lumMod val="50000"/>
                </a:schemeClr>
              </a:solidFill>
            </a:rPr>
            <a:t>Pax</a:t>
          </a:r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. En el buque también va pasaje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06A4B2E7-B5E7-4500-964A-95195B4D0DE5}" type="parTrans" cxnId="{C22070C3-E6FB-417F-A5C8-0D2A1165094E}">
      <dgm:prSet/>
      <dgm:spPr/>
      <dgm:t>
        <a:bodyPr/>
        <a:lstStyle/>
        <a:p>
          <a:endParaRPr lang="es-MX"/>
        </a:p>
      </dgm:t>
    </dgm:pt>
    <dgm:pt modelId="{DBBCE6D0-AE5D-4BAB-AE09-12936DDE52EF}" type="sibTrans" cxnId="{C22070C3-E6FB-417F-A5C8-0D2A1165094E}">
      <dgm:prSet/>
      <dgm:spPr/>
      <dgm:t>
        <a:bodyPr/>
        <a:lstStyle/>
        <a:p>
          <a:endParaRPr lang="es-MX"/>
        </a:p>
      </dgm:t>
    </dgm:pt>
    <dgm:pt modelId="{EC3C3831-3F19-4296-BFA3-65827E3C2024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Rutas únicamente entre dos puertos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D112104B-4239-4151-A2BC-D164FF457699}" type="parTrans" cxnId="{C03D9C21-9BAF-4447-BB91-2ACB58FF54AC}">
      <dgm:prSet/>
      <dgm:spPr/>
      <dgm:t>
        <a:bodyPr/>
        <a:lstStyle/>
        <a:p>
          <a:endParaRPr lang="es-MX"/>
        </a:p>
      </dgm:t>
    </dgm:pt>
    <dgm:pt modelId="{6EA30AF3-4E25-4E21-A72C-5A49466D5FE3}" type="sibTrans" cxnId="{C03D9C21-9BAF-4447-BB91-2ACB58FF54AC}">
      <dgm:prSet/>
      <dgm:spPr/>
      <dgm:t>
        <a:bodyPr/>
        <a:lstStyle/>
        <a:p>
          <a:endParaRPr lang="es-MX"/>
        </a:p>
      </dgm:t>
    </dgm:pt>
    <dgm:pt modelId="{8253A713-69A0-43D9-BBD6-EF709518B958}" type="pres">
      <dgm:prSet presAssocID="{136B37C4-27D5-4578-895C-C555B353BB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084AA78-C6EC-480F-82BF-9A51D5F73868}" type="pres">
      <dgm:prSet presAssocID="{44FFA2EB-2801-4792-99F9-5E0990803A44}" presName="composite" presStyleCnt="0"/>
      <dgm:spPr/>
    </dgm:pt>
    <dgm:pt modelId="{FDF4FE07-145D-4281-A7B8-1D3B346E03CC}" type="pres">
      <dgm:prSet presAssocID="{44FFA2EB-2801-4792-99F9-5E0990803A4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E3A815-E73C-4567-9E1F-B2FA845C522F}" type="pres">
      <dgm:prSet presAssocID="{44FFA2EB-2801-4792-99F9-5E0990803A4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C5EE00-5FF5-4F52-A748-B56BB3E778D5}" type="pres">
      <dgm:prSet presAssocID="{9DF709B7-1F66-48B3-88B9-85D4B891DDF5}" presName="sp" presStyleCnt="0"/>
      <dgm:spPr/>
    </dgm:pt>
    <dgm:pt modelId="{3E52D4DA-B9E5-49A7-B013-A6CF6C487378}" type="pres">
      <dgm:prSet presAssocID="{47376BDE-194B-41BC-9553-1C8119E3788B}" presName="composite" presStyleCnt="0"/>
      <dgm:spPr/>
    </dgm:pt>
    <dgm:pt modelId="{99BFF9A1-4F33-4BC8-8B35-F60F9AB42047}" type="pres">
      <dgm:prSet presAssocID="{47376BDE-194B-41BC-9553-1C8119E3788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A9CDB2-7601-49DE-B900-7A0CA33A0C19}" type="pres">
      <dgm:prSet presAssocID="{47376BDE-194B-41BC-9553-1C8119E3788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7881C-522C-473B-A2AF-4FF882D13133}" type="pres">
      <dgm:prSet presAssocID="{1759776F-8CD7-453C-8EA1-23DAEBC1DB8C}" presName="sp" presStyleCnt="0"/>
      <dgm:spPr/>
    </dgm:pt>
    <dgm:pt modelId="{5EB26D2E-0B2F-45C3-A151-2FD12AF3654B}" type="pres">
      <dgm:prSet presAssocID="{0CB0FD2A-EBA9-448E-BF25-FD2910EF111E}" presName="composite" presStyleCnt="0"/>
      <dgm:spPr/>
    </dgm:pt>
    <dgm:pt modelId="{FA0185CE-F5F9-4509-8FB1-8DF8E34DE64D}" type="pres">
      <dgm:prSet presAssocID="{0CB0FD2A-EBA9-448E-BF25-FD2910EF111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D5B17F-FD45-4AFF-8C71-4D738F275E13}" type="pres">
      <dgm:prSet presAssocID="{0CB0FD2A-EBA9-448E-BF25-FD2910EF111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A5DFAEF-73DF-471F-A1C5-1F7F679F2CEF}" type="presOf" srcId="{0CB0FD2A-EBA9-448E-BF25-FD2910EF111E}" destId="{FA0185CE-F5F9-4509-8FB1-8DF8E34DE64D}" srcOrd="0" destOrd="0" presId="urn:microsoft.com/office/officeart/2005/8/layout/chevron2"/>
    <dgm:cxn modelId="{A9DC90CB-4114-46EA-AE67-593FE25D121A}" type="presOf" srcId="{1BC3E204-3D54-4135-BA2C-196042747B63}" destId="{22A9CDB2-7601-49DE-B900-7A0CA33A0C19}" srcOrd="0" destOrd="1" presId="urn:microsoft.com/office/officeart/2005/8/layout/chevron2"/>
    <dgm:cxn modelId="{FC301640-F3D7-4ACC-81FE-309DCDF71CCA}" srcId="{44FFA2EB-2801-4792-99F9-5E0990803A44}" destId="{382CF5F0-559A-4CAD-9253-E1791907EBEB}" srcOrd="1" destOrd="0" parTransId="{E1BF28B6-8AA9-4CD0-B602-F146A6AC0CD5}" sibTransId="{5D5B2EF2-F2FA-4699-931D-C1894739B7C7}"/>
    <dgm:cxn modelId="{F9643314-F34E-4E7B-A37A-A6AFBC56ECF7}" type="presOf" srcId="{EC3C3831-3F19-4296-BFA3-65827E3C2024}" destId="{22A9CDB2-7601-49DE-B900-7A0CA33A0C19}" srcOrd="0" destOrd="2" presId="urn:microsoft.com/office/officeart/2005/8/layout/chevron2"/>
    <dgm:cxn modelId="{0501CFC6-93E8-49E8-BACD-099F1004F8D8}" type="presOf" srcId="{D935D576-4742-435B-9256-557222BAB6D3}" destId="{22A9CDB2-7601-49DE-B900-7A0CA33A0C19}" srcOrd="0" destOrd="0" presId="urn:microsoft.com/office/officeart/2005/8/layout/chevron2"/>
    <dgm:cxn modelId="{999D3493-A051-40F3-9535-85E4DF9CEABC}" srcId="{47376BDE-194B-41BC-9553-1C8119E3788B}" destId="{1BC3E204-3D54-4135-BA2C-196042747B63}" srcOrd="1" destOrd="0" parTransId="{F306C924-0B75-4D15-9B4A-9C10F7EA032B}" sibTransId="{4F3C3FBC-545A-4AE1-9209-AB55FCDBE805}"/>
    <dgm:cxn modelId="{C22070C3-E6FB-417F-A5C8-0D2A1165094E}" srcId="{44FFA2EB-2801-4792-99F9-5E0990803A44}" destId="{406AA242-2B2C-4494-B4F0-116CEEBB7FC7}" srcOrd="3" destOrd="0" parTransId="{06A4B2E7-B5E7-4500-964A-95195B4D0DE5}" sibTransId="{DBBCE6D0-AE5D-4BAB-AE09-12936DDE52EF}"/>
    <dgm:cxn modelId="{0155F95A-FF24-493D-A95A-3D6D724DA798}" srcId="{0CB0FD2A-EBA9-448E-BF25-FD2910EF111E}" destId="{0FBBD9F4-27A5-4769-92F8-56E9EABADC60}" srcOrd="0" destOrd="0" parTransId="{678BE169-1B38-4E50-A630-177C260175AC}" sibTransId="{5D7C07D8-6EAC-4CDF-8C98-CE7F4B931300}"/>
    <dgm:cxn modelId="{1D6EDCF3-2F73-4CAB-A323-AC064E573267}" type="presOf" srcId="{406AA242-2B2C-4494-B4F0-116CEEBB7FC7}" destId="{3CE3A815-E73C-4567-9E1F-B2FA845C522F}" srcOrd="0" destOrd="3" presId="urn:microsoft.com/office/officeart/2005/8/layout/chevron2"/>
    <dgm:cxn modelId="{6C409A19-2ED3-4446-B000-AF348847FC02}" type="presOf" srcId="{136B37C4-27D5-4578-895C-C555B353BB44}" destId="{8253A713-69A0-43D9-BBD6-EF709518B958}" srcOrd="0" destOrd="0" presId="urn:microsoft.com/office/officeart/2005/8/layout/chevron2"/>
    <dgm:cxn modelId="{80758B9F-CEF8-403D-9BCA-2AD4B22456DB}" srcId="{44FFA2EB-2801-4792-99F9-5E0990803A44}" destId="{CC924963-9F05-4219-A420-E20246A9995E}" srcOrd="2" destOrd="0" parTransId="{BFF1F05A-EEEB-4EB6-97FC-5B636C731A73}" sibTransId="{4641CC45-756C-4081-AF4C-0447AB0DC123}"/>
    <dgm:cxn modelId="{4876768D-F865-4846-BF5F-9459187F8394}" srcId="{136B37C4-27D5-4578-895C-C555B353BB44}" destId="{0CB0FD2A-EBA9-448E-BF25-FD2910EF111E}" srcOrd="2" destOrd="0" parTransId="{7C7700E9-41E1-45ED-8460-41CDBC28FCDB}" sibTransId="{5279F9AC-90DE-4ACA-822B-C42AF3727334}"/>
    <dgm:cxn modelId="{C03D9C21-9BAF-4447-BB91-2ACB58FF54AC}" srcId="{47376BDE-194B-41BC-9553-1C8119E3788B}" destId="{EC3C3831-3F19-4296-BFA3-65827E3C2024}" srcOrd="2" destOrd="0" parTransId="{D112104B-4239-4151-A2BC-D164FF457699}" sibTransId="{6EA30AF3-4E25-4E21-A72C-5A49466D5FE3}"/>
    <dgm:cxn modelId="{AD982B17-DDE2-4CD3-AE42-FDABD6E33077}" type="presOf" srcId="{44FFA2EB-2801-4792-99F9-5E0990803A44}" destId="{FDF4FE07-145D-4281-A7B8-1D3B346E03CC}" srcOrd="0" destOrd="0" presId="urn:microsoft.com/office/officeart/2005/8/layout/chevron2"/>
    <dgm:cxn modelId="{4AE94726-3864-44DA-89EA-4020ED3E0537}" type="presOf" srcId="{47376BDE-194B-41BC-9553-1C8119E3788B}" destId="{99BFF9A1-4F33-4BC8-8B35-F60F9AB42047}" srcOrd="0" destOrd="0" presId="urn:microsoft.com/office/officeart/2005/8/layout/chevron2"/>
    <dgm:cxn modelId="{3BC2528C-1300-4BCA-812F-5F1232B2DA53}" type="presOf" srcId="{3A051217-FBAC-4F1C-987F-F9046C74ECAC}" destId="{3CE3A815-E73C-4567-9E1F-B2FA845C522F}" srcOrd="0" destOrd="0" presId="urn:microsoft.com/office/officeart/2005/8/layout/chevron2"/>
    <dgm:cxn modelId="{50671C88-C2AD-4FA6-A2BD-8C78537C3EC7}" type="presOf" srcId="{CC924963-9F05-4219-A420-E20246A9995E}" destId="{3CE3A815-E73C-4567-9E1F-B2FA845C522F}" srcOrd="0" destOrd="2" presId="urn:microsoft.com/office/officeart/2005/8/layout/chevron2"/>
    <dgm:cxn modelId="{29E4366D-D5F6-4536-BC02-82DE58B83611}" type="presOf" srcId="{382CF5F0-559A-4CAD-9253-E1791907EBEB}" destId="{3CE3A815-E73C-4567-9E1F-B2FA845C522F}" srcOrd="0" destOrd="1" presId="urn:microsoft.com/office/officeart/2005/8/layout/chevron2"/>
    <dgm:cxn modelId="{A5920988-FAE5-4DF6-B228-A5C0057A260F}" srcId="{136B37C4-27D5-4578-895C-C555B353BB44}" destId="{47376BDE-194B-41BC-9553-1C8119E3788B}" srcOrd="1" destOrd="0" parTransId="{D93CBF8B-B383-4569-A7FE-53CD85F01FDE}" sibTransId="{1759776F-8CD7-453C-8EA1-23DAEBC1DB8C}"/>
    <dgm:cxn modelId="{F97A2DA1-3D30-43E5-B01D-9B30FABAE74F}" srcId="{44FFA2EB-2801-4792-99F9-5E0990803A44}" destId="{3A051217-FBAC-4F1C-987F-F9046C74ECAC}" srcOrd="0" destOrd="0" parTransId="{C8CC029D-8BB4-4C1D-A420-47D153ACB119}" sibTransId="{26BA8FD0-24B0-4A22-810D-FF7008A09D78}"/>
    <dgm:cxn modelId="{8B75801B-5B11-4EF8-9698-173545B9438D}" srcId="{136B37C4-27D5-4578-895C-C555B353BB44}" destId="{44FFA2EB-2801-4792-99F9-5E0990803A44}" srcOrd="0" destOrd="0" parTransId="{5E5491E2-0C41-4E4A-9FA3-5D2F9998DBE7}" sibTransId="{9DF709B7-1F66-48B3-88B9-85D4B891DDF5}"/>
    <dgm:cxn modelId="{83DA0329-F373-4ADF-8F3E-CE70BF37CF1B}" srcId="{47376BDE-194B-41BC-9553-1C8119E3788B}" destId="{D935D576-4742-435B-9256-557222BAB6D3}" srcOrd="0" destOrd="0" parTransId="{753F8BAF-6CBB-4B51-9873-A6B07E71206A}" sibTransId="{80C0E359-2150-4B27-AB3F-9B2F569EADCF}"/>
    <dgm:cxn modelId="{E1086950-D08B-4FFC-8A1E-8D217C912378}" type="presOf" srcId="{0FBBD9F4-27A5-4769-92F8-56E9EABADC60}" destId="{8AD5B17F-FD45-4AFF-8C71-4D738F275E13}" srcOrd="0" destOrd="0" presId="urn:microsoft.com/office/officeart/2005/8/layout/chevron2"/>
    <dgm:cxn modelId="{8699EBD0-EA15-41D3-805A-74F9B3E6F6B0}" type="presParOf" srcId="{8253A713-69A0-43D9-BBD6-EF709518B958}" destId="{6084AA78-C6EC-480F-82BF-9A51D5F73868}" srcOrd="0" destOrd="0" presId="urn:microsoft.com/office/officeart/2005/8/layout/chevron2"/>
    <dgm:cxn modelId="{12AE8A45-9DC9-4B0B-83BC-4D118A9263A2}" type="presParOf" srcId="{6084AA78-C6EC-480F-82BF-9A51D5F73868}" destId="{FDF4FE07-145D-4281-A7B8-1D3B346E03CC}" srcOrd="0" destOrd="0" presId="urn:microsoft.com/office/officeart/2005/8/layout/chevron2"/>
    <dgm:cxn modelId="{EB9DCD63-D65F-4AAD-816E-EE8D334DD5C6}" type="presParOf" srcId="{6084AA78-C6EC-480F-82BF-9A51D5F73868}" destId="{3CE3A815-E73C-4567-9E1F-B2FA845C522F}" srcOrd="1" destOrd="0" presId="urn:microsoft.com/office/officeart/2005/8/layout/chevron2"/>
    <dgm:cxn modelId="{623D5ECD-869E-47F0-80EC-E9C05F0ED7BC}" type="presParOf" srcId="{8253A713-69A0-43D9-BBD6-EF709518B958}" destId="{38C5EE00-5FF5-4F52-A748-B56BB3E778D5}" srcOrd="1" destOrd="0" presId="urn:microsoft.com/office/officeart/2005/8/layout/chevron2"/>
    <dgm:cxn modelId="{25D580F8-8A1C-4B31-902E-41D9207C3371}" type="presParOf" srcId="{8253A713-69A0-43D9-BBD6-EF709518B958}" destId="{3E52D4DA-B9E5-49A7-B013-A6CF6C487378}" srcOrd="2" destOrd="0" presId="urn:microsoft.com/office/officeart/2005/8/layout/chevron2"/>
    <dgm:cxn modelId="{E64FEF01-4A00-440C-9638-1701FF2A47AC}" type="presParOf" srcId="{3E52D4DA-B9E5-49A7-B013-A6CF6C487378}" destId="{99BFF9A1-4F33-4BC8-8B35-F60F9AB42047}" srcOrd="0" destOrd="0" presId="urn:microsoft.com/office/officeart/2005/8/layout/chevron2"/>
    <dgm:cxn modelId="{3193D766-7E7A-447E-A1D5-D64A5833722F}" type="presParOf" srcId="{3E52D4DA-B9E5-49A7-B013-A6CF6C487378}" destId="{22A9CDB2-7601-49DE-B900-7A0CA33A0C19}" srcOrd="1" destOrd="0" presId="urn:microsoft.com/office/officeart/2005/8/layout/chevron2"/>
    <dgm:cxn modelId="{A4D30457-8C98-4BA0-9EC0-BA854722E3DD}" type="presParOf" srcId="{8253A713-69A0-43D9-BBD6-EF709518B958}" destId="{4487881C-522C-473B-A2AF-4FF882D13133}" srcOrd="3" destOrd="0" presId="urn:microsoft.com/office/officeart/2005/8/layout/chevron2"/>
    <dgm:cxn modelId="{ED6FF050-2F0F-4B86-B1CD-FA2CDD97BA7D}" type="presParOf" srcId="{8253A713-69A0-43D9-BBD6-EF709518B958}" destId="{5EB26D2E-0B2F-45C3-A151-2FD12AF3654B}" srcOrd="4" destOrd="0" presId="urn:microsoft.com/office/officeart/2005/8/layout/chevron2"/>
    <dgm:cxn modelId="{D42622D4-C13A-4B47-8535-D8A4E0F73E8C}" type="presParOf" srcId="{5EB26D2E-0B2F-45C3-A151-2FD12AF3654B}" destId="{FA0185CE-F5F9-4509-8FB1-8DF8E34DE64D}" srcOrd="0" destOrd="0" presId="urn:microsoft.com/office/officeart/2005/8/layout/chevron2"/>
    <dgm:cxn modelId="{F1E880B3-2829-41AF-B34A-EC9D35F522E1}" type="presParOf" srcId="{5EB26D2E-0B2F-45C3-A151-2FD12AF3654B}" destId="{8AD5B17F-FD45-4AFF-8C71-4D738F275E1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4FE07-145D-4281-A7B8-1D3B346E03CC}">
      <dsp:nvSpPr>
        <dsp:cNvPr id="0" name=""/>
        <dsp:cNvSpPr/>
      </dsp:nvSpPr>
      <dsp:spPr>
        <a:xfrm rot="5400000">
          <a:off x="-222623" y="223823"/>
          <a:ext cx="1484156" cy="103890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Tipología de servicio</a:t>
          </a:r>
          <a:endParaRPr lang="es-MX" sz="1500" b="1" kern="1200" dirty="0"/>
        </a:p>
      </dsp:txBody>
      <dsp:txXfrm rot="-5400000">
        <a:off x="1" y="520655"/>
        <a:ext cx="1038909" cy="445247"/>
      </dsp:txXfrm>
    </dsp:sp>
    <dsp:sp modelId="{3CE3A815-E73C-4567-9E1F-B2FA845C522F}">
      <dsp:nvSpPr>
        <dsp:cNvPr id="0" name=""/>
        <dsp:cNvSpPr/>
      </dsp:nvSpPr>
      <dsp:spPr>
        <a:xfrm rot="5400000">
          <a:off x="2405776" y="-1365666"/>
          <a:ext cx="964701" cy="36984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Carga </a:t>
          </a:r>
          <a:r>
            <a:rPr lang="es-MX" sz="1200" kern="1200" dirty="0" err="1" smtClean="0">
              <a:solidFill>
                <a:schemeClr val="tx2">
                  <a:lumMod val="50000"/>
                </a:schemeClr>
              </a:solidFill>
            </a:rPr>
            <a:t>contenerizada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Lo-Lo. En el buque sólo viaja el contenedor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Ro-Ro. En el buque sólo viaja el </a:t>
          </a:r>
          <a:r>
            <a:rPr lang="es-MX" sz="1200" kern="1200" dirty="0" err="1" smtClean="0">
              <a:solidFill>
                <a:schemeClr val="tx2">
                  <a:lumMod val="50000"/>
                </a:schemeClr>
              </a:solidFill>
            </a:rPr>
            <a:t>trailer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Ro-</a:t>
          </a:r>
          <a:r>
            <a:rPr lang="es-MX" sz="1200" kern="1200" dirty="0" err="1" smtClean="0">
              <a:solidFill>
                <a:schemeClr val="tx2">
                  <a:lumMod val="50000"/>
                </a:schemeClr>
              </a:solidFill>
            </a:rPr>
            <a:t>Pax</a:t>
          </a: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. En el buque también va pasaje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1038909" y="48294"/>
        <a:ext cx="3651343" cy="870515"/>
      </dsp:txXfrm>
    </dsp:sp>
    <dsp:sp modelId="{99BFF9A1-4F33-4BC8-8B35-F60F9AB42047}">
      <dsp:nvSpPr>
        <dsp:cNvPr id="0" name=""/>
        <dsp:cNvSpPr/>
      </dsp:nvSpPr>
      <dsp:spPr>
        <a:xfrm rot="5400000">
          <a:off x="-222623" y="1512331"/>
          <a:ext cx="1484156" cy="103890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Regularidad</a:t>
          </a:r>
          <a:endParaRPr lang="es-MX" sz="1500" b="1" kern="1200" dirty="0"/>
        </a:p>
      </dsp:txBody>
      <dsp:txXfrm rot="-5400000">
        <a:off x="1" y="1809163"/>
        <a:ext cx="1038909" cy="445247"/>
      </dsp:txXfrm>
    </dsp:sp>
    <dsp:sp modelId="{22A9CDB2-7601-49DE-B900-7A0CA33A0C19}">
      <dsp:nvSpPr>
        <dsp:cNvPr id="0" name=""/>
        <dsp:cNvSpPr/>
      </dsp:nvSpPr>
      <dsp:spPr>
        <a:xfrm rot="5400000">
          <a:off x="2405776" y="-77159"/>
          <a:ext cx="964701" cy="36984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Frecuencia mínima de dos salidas por semana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Tiempo de tránsito menor a 7 días para un viaje de ida y vuelta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Rutas únicamente entre dos puertos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1038909" y="1336801"/>
        <a:ext cx="3651343" cy="870515"/>
      </dsp:txXfrm>
    </dsp:sp>
    <dsp:sp modelId="{FA0185CE-F5F9-4509-8FB1-8DF8E34DE64D}">
      <dsp:nvSpPr>
        <dsp:cNvPr id="0" name=""/>
        <dsp:cNvSpPr/>
      </dsp:nvSpPr>
      <dsp:spPr>
        <a:xfrm rot="5400000">
          <a:off x="-222623" y="2800839"/>
          <a:ext cx="1484156" cy="103890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Hinterland</a:t>
          </a:r>
          <a:endParaRPr lang="es-MX" sz="1500" b="1" kern="1200" dirty="0"/>
        </a:p>
      </dsp:txBody>
      <dsp:txXfrm rot="-5400000">
        <a:off x="1" y="3097671"/>
        <a:ext cx="1038909" cy="445247"/>
      </dsp:txXfrm>
    </dsp:sp>
    <dsp:sp modelId="{8AD5B17F-FD45-4AFF-8C71-4D738F275E13}">
      <dsp:nvSpPr>
        <dsp:cNvPr id="0" name=""/>
        <dsp:cNvSpPr/>
      </dsp:nvSpPr>
      <dsp:spPr>
        <a:xfrm rot="5400000">
          <a:off x="2405776" y="1211348"/>
          <a:ext cx="964701" cy="36984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Las cadenas logísticas que son susceptibles de ser transferidas del modo terrestre al Transporte Marítimo de Corta Distancia son aquellas cuyos orígenes y/o destino se ubican en el hinterland de los puertos marítimos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</dsp:txBody>
      <dsp:txXfrm rot="-5400000">
        <a:off x="1038909" y="2625309"/>
        <a:ext cx="3651343" cy="870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366EA0-F94B-47E8-BC59-7C577E590921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BBC0C7E-FC50-4153-B7B9-053678A1A19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821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435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867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68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06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076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8463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988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741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063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689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681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4FCB-D821-4A9B-907F-7F38EAC0E2ED}" type="datetimeFigureOut">
              <a:rPr lang="es-MX" smtClean="0"/>
              <a:t>03/04/2014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26FE5-64AE-4D82-B3A7-64328BA39E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468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533" y="427063"/>
            <a:ext cx="721931" cy="625673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196419" cy="995192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931647" y="2420888"/>
            <a:ext cx="5526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Soberana Sans" pitchFamily="50" charset="0"/>
              </a:rPr>
              <a:t>DIRECCIÓN GENERAL DE </a:t>
            </a:r>
          </a:p>
          <a:p>
            <a:pPr algn="ctr"/>
            <a:r>
              <a:rPr lang="es-MX" sz="2800" dirty="0" smtClean="0">
                <a:latin typeface="Soberana Sans" pitchFamily="50" charset="0"/>
              </a:rPr>
              <a:t>MARINA MERCANTE</a:t>
            </a:r>
            <a:endParaRPr lang="es-MX" sz="2800" dirty="0">
              <a:latin typeface="Soberana Sans" pitchFamily="50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2377" y="1268760"/>
            <a:ext cx="3753687" cy="0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5322862" y="1268760"/>
            <a:ext cx="3753687" cy="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6521940" y="6041044"/>
            <a:ext cx="2194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latin typeface="Soberana Sans" pitchFamily="50" charset="0"/>
              </a:rPr>
              <a:t>31 DE MARZO DE 2014</a:t>
            </a:r>
            <a:endParaRPr lang="es-MX" sz="1400" dirty="0">
              <a:latin typeface="Soberana Sans" pitchFamily="50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939220" y="3595776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latin typeface="Soberana Sans" pitchFamily="50" charset="0"/>
              </a:rPr>
              <a:t>Desarrollo del Cabotaje en México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4855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365025" y="6357800"/>
            <a:ext cx="250979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b="1" dirty="0" err="1">
                <a:latin typeface="Soberana Sans" pitchFamily="50" charset="0"/>
              </a:rPr>
              <a:t>Blvd</a:t>
            </a:r>
            <a:r>
              <a:rPr lang="es-MX" sz="700" b="1" dirty="0">
                <a:latin typeface="Soberana Sans" pitchFamily="50" charset="0"/>
              </a:rPr>
              <a:t>. Adolfo López Mateos No. 1990, Piso </a:t>
            </a:r>
            <a:r>
              <a:rPr lang="es-MX" sz="700" b="1" dirty="0" smtClean="0">
                <a:latin typeface="Soberana Sans" pitchFamily="50" charset="0"/>
              </a:rPr>
              <a:t>Mz1</a:t>
            </a:r>
            <a:endParaRPr lang="es-MX" sz="700" b="1" dirty="0">
              <a:latin typeface="Soberana Sans" pitchFamily="50" charset="0"/>
            </a:endParaRPr>
          </a:p>
          <a:p>
            <a:pPr algn="ctr"/>
            <a:r>
              <a:rPr lang="es-MX" sz="700" b="1" dirty="0">
                <a:latin typeface="Soberana Sans" pitchFamily="50" charset="0"/>
              </a:rPr>
              <a:t>Col. </a:t>
            </a:r>
            <a:r>
              <a:rPr lang="es-MX" sz="700" b="1" dirty="0" err="1">
                <a:latin typeface="Soberana Sans" pitchFamily="50" charset="0"/>
              </a:rPr>
              <a:t>Tlacopac</a:t>
            </a:r>
            <a:r>
              <a:rPr lang="es-MX" sz="700" b="1" dirty="0">
                <a:latin typeface="Soberana Sans" pitchFamily="50" charset="0"/>
              </a:rPr>
              <a:t>, Del. Álvaro Obregón,</a:t>
            </a:r>
          </a:p>
          <a:p>
            <a:pPr algn="ctr"/>
            <a:r>
              <a:rPr lang="es-MX" sz="700" b="1" dirty="0">
                <a:latin typeface="Soberana Sans" pitchFamily="50" charset="0"/>
              </a:rPr>
              <a:t>C.P. 01049, México, D.F.</a:t>
            </a:r>
          </a:p>
          <a:p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19034" y="1412776"/>
            <a:ext cx="860177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Una </a:t>
            </a:r>
            <a:r>
              <a:rPr lang="es-MX" sz="1400" dirty="0"/>
              <a:t>acción importante es el análisis para implementar un sistema de tarifas portuarias en función del tonelaje manejado y no por arqueo bruto, como se cobra actualmente.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4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Se </a:t>
            </a:r>
            <a:r>
              <a:rPr lang="es-MX" sz="1400" dirty="0"/>
              <a:t>han tenido acercamientos con la SHCP, la cual está dispuesta a ayudar al movimiento de carga en cabotaje, mientras se defina la política pública en esta materia.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4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Además </a:t>
            </a:r>
            <a:r>
              <a:rPr lang="es-MX" sz="1400" dirty="0"/>
              <a:t>la CGPMM y marina mercante está trabajando de manera conjunta con las </a:t>
            </a:r>
            <a:r>
              <a:rPr lang="es-MX" sz="1400" dirty="0" err="1"/>
              <a:t>APIs</a:t>
            </a:r>
            <a:r>
              <a:rPr lang="es-MX" sz="1400" dirty="0"/>
              <a:t> a efecto de apoyar el cabotaje con infraestructura en zonas específicas para el manejo de la carga sin que ésta pase por los recintos fiscalizados a la salida del puerto</a:t>
            </a:r>
            <a:r>
              <a:rPr lang="es-MX" sz="1400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Los </a:t>
            </a:r>
            <a:r>
              <a:rPr lang="es-MX" sz="1400" dirty="0"/>
              <a:t>Administradores Portuarios aplicarán tarifas especiales para buques y cargas en tráfico de cabotaje.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Se autorizará que buques extranjeros que efectúan transporte de altura, realicen tráfico de cabotaje entre puertos mexicanos cuando no exista el servicio con navieras con bandera mexicana.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Se establecerán procedimientos aduanales en los recintos fiscales portuarios, que favorezcan el desarrollo del cabotaje</a:t>
            </a:r>
            <a:r>
              <a:rPr lang="es-MX" sz="1400" dirty="0" smtClean="0"/>
              <a:t>.</a:t>
            </a:r>
            <a:endParaRPr lang="es-MX" sz="1400" dirty="0"/>
          </a:p>
        </p:txBody>
      </p:sp>
      <p:sp>
        <p:nvSpPr>
          <p:cNvPr id="2" name="1 CuadroTexto"/>
          <p:cNvSpPr txBox="1"/>
          <p:nvPr/>
        </p:nvSpPr>
        <p:spPr>
          <a:xfrm>
            <a:off x="3059832" y="29983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Otras políticas en materia de cabotaje</a:t>
            </a:r>
          </a:p>
        </p:txBody>
      </p:sp>
    </p:spTree>
    <p:extLst>
      <p:ext uri="{BB962C8B-B14F-4D97-AF65-F5344CB8AC3E}">
        <p14:creationId xmlns:p14="http://schemas.microsoft.com/office/powerpoint/2010/main" val="381250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365025" y="6357800"/>
            <a:ext cx="250979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b="1" dirty="0" err="1">
                <a:latin typeface="Soberana Sans" pitchFamily="50" charset="0"/>
              </a:rPr>
              <a:t>Blvd</a:t>
            </a:r>
            <a:r>
              <a:rPr lang="es-MX" sz="700" b="1" dirty="0">
                <a:latin typeface="Soberana Sans" pitchFamily="50" charset="0"/>
              </a:rPr>
              <a:t>. Adolfo López Mateos No. 1990, Piso </a:t>
            </a:r>
            <a:r>
              <a:rPr lang="es-MX" sz="700" b="1" dirty="0" smtClean="0">
                <a:latin typeface="Soberana Sans" pitchFamily="50" charset="0"/>
              </a:rPr>
              <a:t>Mz1</a:t>
            </a:r>
            <a:endParaRPr lang="es-MX" sz="700" b="1" dirty="0">
              <a:latin typeface="Soberana Sans" pitchFamily="50" charset="0"/>
            </a:endParaRPr>
          </a:p>
          <a:p>
            <a:pPr algn="ctr"/>
            <a:r>
              <a:rPr lang="es-MX" sz="700" b="1" dirty="0">
                <a:latin typeface="Soberana Sans" pitchFamily="50" charset="0"/>
              </a:rPr>
              <a:t>Col. </a:t>
            </a:r>
            <a:r>
              <a:rPr lang="es-MX" sz="700" b="1" dirty="0" err="1">
                <a:latin typeface="Soberana Sans" pitchFamily="50" charset="0"/>
              </a:rPr>
              <a:t>Tlacopac</a:t>
            </a:r>
            <a:r>
              <a:rPr lang="es-MX" sz="700" b="1" dirty="0">
                <a:latin typeface="Soberana Sans" pitchFamily="50" charset="0"/>
              </a:rPr>
              <a:t>, Del. Álvaro Obregón,</a:t>
            </a:r>
          </a:p>
          <a:p>
            <a:pPr algn="ctr"/>
            <a:r>
              <a:rPr lang="es-MX" sz="700" b="1" dirty="0">
                <a:latin typeface="Soberana Sans" pitchFamily="50" charset="0"/>
              </a:rPr>
              <a:t>C.P. 01049, México, D.F.</a:t>
            </a:r>
          </a:p>
          <a:p>
            <a:endParaRPr lang="es-MX" b="1" dirty="0"/>
          </a:p>
        </p:txBody>
      </p:sp>
      <p:grpSp>
        <p:nvGrpSpPr>
          <p:cNvPr id="6" name="5 Grupo"/>
          <p:cNvGrpSpPr/>
          <p:nvPr/>
        </p:nvGrpSpPr>
        <p:grpSpPr>
          <a:xfrm>
            <a:off x="5604181" y="1717013"/>
            <a:ext cx="3305423" cy="1944904"/>
            <a:chOff x="5832400" y="1759314"/>
            <a:chExt cx="3305423" cy="1944904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400" y="1759314"/>
              <a:ext cx="3305423" cy="1944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76616" y="2124447"/>
              <a:ext cx="766964" cy="220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007289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Marítimo</a:t>
              </a:r>
              <a:endParaRPr lang="es-MX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8112453" y="2324450"/>
              <a:ext cx="367578" cy="220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007289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32%</a:t>
              </a:r>
              <a:endParaRPr lang="es-MX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6696496" y="2484487"/>
              <a:ext cx="450636" cy="220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007289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Otros</a:t>
              </a:r>
              <a:endParaRPr lang="es-MX" sz="40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6718719" y="2669255"/>
              <a:ext cx="367578" cy="220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007289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68%</a:t>
              </a:r>
              <a:endParaRPr lang="es-MX" sz="40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12 Rectángulo"/>
          <p:cNvSpPr/>
          <p:nvPr/>
        </p:nvSpPr>
        <p:spPr>
          <a:xfrm>
            <a:off x="395536" y="1725532"/>
            <a:ext cx="4536504" cy="2031224"/>
          </a:xfrm>
          <a:prstGeom prst="rect">
            <a:avLst/>
          </a:prstGeom>
        </p:spPr>
        <p:txBody>
          <a:bodyPr wrap="square" lIns="91339" tIns="45670" rIns="91339" bIns="45670">
            <a:spAutoFit/>
          </a:bodyPr>
          <a:lstStyle/>
          <a:p>
            <a:pPr marL="285435" indent="-285435" algn="just" defTabSz="1006421">
              <a:buFont typeface="Arial" pitchFamily="34" charset="0"/>
              <a:buChar char="•"/>
            </a:pPr>
            <a:r>
              <a:rPr lang="es-MX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Al cierre de 2013 en México se movieron 287.9 millones de toneladas.</a:t>
            </a:r>
          </a:p>
          <a:p>
            <a:pPr marL="285435" indent="-285435" algn="just" defTabSz="1006421">
              <a:buFont typeface="Arial" pitchFamily="34" charset="0"/>
              <a:buChar char="•"/>
            </a:pPr>
            <a:r>
              <a:rPr lang="es-MX" dirty="0">
                <a:solidFill>
                  <a:prstClr val="black"/>
                </a:solidFill>
                <a:latin typeface="+mj-lt"/>
                <a:cs typeface="Arial" pitchFamily="34" charset="0"/>
              </a:rPr>
              <a:t>De ellas 215.5 fueron de altura y </a:t>
            </a:r>
            <a:r>
              <a:rPr lang="es-MX" i="1" dirty="0">
                <a:solidFill>
                  <a:prstClr val="black"/>
                </a:solidFill>
                <a:latin typeface="+mj-lt"/>
                <a:cs typeface="Arial" pitchFamily="34" charset="0"/>
              </a:rPr>
              <a:t>72.4 de </a:t>
            </a:r>
            <a:r>
              <a:rPr lang="es-MX" i="1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cabotaje</a:t>
            </a:r>
            <a:r>
              <a:rPr lang="es-MX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, el 25.1% de la carga total.</a:t>
            </a:r>
          </a:p>
          <a:p>
            <a:pPr marL="285435" indent="-285435" algn="just" defTabSz="1006421">
              <a:buFont typeface="Arial" pitchFamily="34" charset="0"/>
              <a:buChar char="•"/>
            </a:pPr>
            <a:r>
              <a:rPr lang="es-MX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El </a:t>
            </a:r>
            <a:r>
              <a:rPr lang="es-MX" dirty="0">
                <a:solidFill>
                  <a:prstClr val="black"/>
                </a:solidFill>
                <a:latin typeface="+mj-lt"/>
                <a:cs typeface="Arial" pitchFamily="34" charset="0"/>
              </a:rPr>
              <a:t>transporte marítimo mueve </a:t>
            </a:r>
            <a:r>
              <a:rPr lang="es-MX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el 32</a:t>
            </a:r>
            <a:r>
              <a:rPr lang="es-MX" dirty="0">
                <a:solidFill>
                  <a:prstClr val="black"/>
                </a:solidFill>
                <a:latin typeface="+mj-lt"/>
                <a:cs typeface="Arial" pitchFamily="34" charset="0"/>
              </a:rPr>
              <a:t>% de la carga total nacional y </a:t>
            </a:r>
            <a:r>
              <a:rPr lang="es-MX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el 0.3</a:t>
            </a:r>
            <a:r>
              <a:rPr lang="es-MX" dirty="0">
                <a:solidFill>
                  <a:prstClr val="black"/>
                </a:solidFill>
                <a:latin typeface="+mj-lt"/>
                <a:cs typeface="Arial" pitchFamily="34" charset="0"/>
              </a:rPr>
              <a:t>% de los pasajeros en México</a:t>
            </a:r>
            <a:r>
              <a:rPr lang="es-MX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.</a:t>
            </a:r>
            <a:endParaRPr lang="es-MX" dirty="0">
              <a:solidFill>
                <a:prstClr val="black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139530"/>
              </p:ext>
            </p:extLst>
          </p:nvPr>
        </p:nvGraphicFramePr>
        <p:xfrm>
          <a:off x="1115616" y="4425424"/>
          <a:ext cx="3086472" cy="1080120"/>
        </p:xfrm>
        <a:graphic>
          <a:graphicData uri="http://schemas.openxmlformats.org/drawingml/2006/table">
            <a:tbl>
              <a:tblPr/>
              <a:tblGrid>
                <a:gridCol w="1362388"/>
                <a:gridCol w="1724084"/>
              </a:tblGrid>
              <a:tr h="40763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Carga</a:t>
                      </a:r>
                      <a:r>
                        <a:rPr lang="es-MX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Total 2013</a:t>
                      </a:r>
                    </a:p>
                    <a:p>
                      <a:pPr algn="ctr" fontAlgn="ctr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Soberana San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795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     287,912,406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Altura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     215,529,985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Cabotaje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        72,382,421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84633"/>
              </p:ext>
            </p:extLst>
          </p:nvPr>
        </p:nvGraphicFramePr>
        <p:xfrm>
          <a:off x="5809092" y="4209400"/>
          <a:ext cx="2895600" cy="1804035"/>
        </p:xfrm>
        <a:graphic>
          <a:graphicData uri="http://schemas.openxmlformats.org/drawingml/2006/table">
            <a:tbl>
              <a:tblPr/>
              <a:tblGrid>
                <a:gridCol w="1817282"/>
                <a:gridCol w="1078318"/>
              </a:tblGrid>
              <a:tr h="2190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Cabotaje 2013</a:t>
                      </a:r>
                    </a:p>
                    <a:p>
                      <a:pPr algn="ctr" fontAlgn="ctr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Soberana San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Soberana San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72,382,421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General Suelta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10,086,750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General Contenerizada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                   -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Granel agrícola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      214,023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Granel mineral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30,752,018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Petroleo y derivados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31,112,516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Otros fluidos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oberana Sans"/>
                        </a:rPr>
                        <a:t>         217,114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2707333" y="282420"/>
            <a:ext cx="4716524" cy="606966"/>
          </a:xfrm>
          <a:prstGeom prst="rect">
            <a:avLst/>
          </a:prstGeom>
          <a:noFill/>
        </p:spPr>
        <p:txBody>
          <a:bodyPr wrap="square" lIns="82936" tIns="41468" rIns="82936" bIns="41468" rtlCol="0">
            <a:spAutoFit/>
          </a:bodyPr>
          <a:lstStyle/>
          <a:p>
            <a:pPr algn="ctr"/>
            <a:r>
              <a:rPr lang="es-ES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CARGA TOTAL POR EL SPN (ALTURA Y CABOTAJE) 2013</a:t>
            </a:r>
            <a:endParaRPr lang="es-ES" sz="17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150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778204" y="421013"/>
            <a:ext cx="4746124" cy="606966"/>
          </a:xfrm>
          <a:prstGeom prst="rect">
            <a:avLst/>
          </a:prstGeom>
          <a:noFill/>
        </p:spPr>
        <p:txBody>
          <a:bodyPr wrap="square" lIns="82936" tIns="41468" rIns="82936" bIns="41468" rtlCol="0">
            <a:spAutoFit/>
          </a:bodyPr>
          <a:lstStyle/>
          <a:p>
            <a:pPr algn="ctr"/>
            <a:r>
              <a:rPr lang="es-ES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 </a:t>
            </a:r>
            <a:r>
              <a:rPr lang="es-ES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TRANSPORTE MARÍTIMO DE CORTA DISTANCIA (TMCD)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427" y="1556792"/>
            <a:ext cx="6270479" cy="444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675879766"/>
              </p:ext>
            </p:extLst>
          </p:nvPr>
        </p:nvGraphicFramePr>
        <p:xfrm>
          <a:off x="95924" y="1614227"/>
          <a:ext cx="4737346" cy="4063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0 Imagen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7" name="0 Imagen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56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365025" y="6357800"/>
            <a:ext cx="250979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b="1" dirty="0" err="1">
                <a:latin typeface="Soberana Sans" pitchFamily="50" charset="0"/>
              </a:rPr>
              <a:t>Blvd</a:t>
            </a:r>
            <a:r>
              <a:rPr lang="es-MX" sz="700" b="1" dirty="0">
                <a:latin typeface="Soberana Sans" pitchFamily="50" charset="0"/>
              </a:rPr>
              <a:t>. Adolfo López Mateos No. 1990, Piso </a:t>
            </a:r>
            <a:r>
              <a:rPr lang="es-MX" sz="700" b="1" dirty="0" smtClean="0">
                <a:latin typeface="Soberana Sans" pitchFamily="50" charset="0"/>
              </a:rPr>
              <a:t>Mz1</a:t>
            </a:r>
            <a:endParaRPr lang="es-MX" sz="700" b="1" dirty="0">
              <a:latin typeface="Soberana Sans" pitchFamily="50" charset="0"/>
            </a:endParaRPr>
          </a:p>
          <a:p>
            <a:pPr algn="ctr"/>
            <a:r>
              <a:rPr lang="es-MX" sz="700" b="1" dirty="0">
                <a:latin typeface="Soberana Sans" pitchFamily="50" charset="0"/>
              </a:rPr>
              <a:t>Col. </a:t>
            </a:r>
            <a:r>
              <a:rPr lang="es-MX" sz="700" b="1" dirty="0" err="1">
                <a:latin typeface="Soberana Sans" pitchFamily="50" charset="0"/>
              </a:rPr>
              <a:t>Tlacopac</a:t>
            </a:r>
            <a:r>
              <a:rPr lang="es-MX" sz="700" b="1" dirty="0">
                <a:latin typeface="Soberana Sans" pitchFamily="50" charset="0"/>
              </a:rPr>
              <a:t>, Del. Álvaro Obregón,</a:t>
            </a:r>
          </a:p>
          <a:p>
            <a:pPr algn="ctr"/>
            <a:r>
              <a:rPr lang="es-MX" sz="700" b="1" dirty="0">
                <a:latin typeface="Soberana Sans" pitchFamily="50" charset="0"/>
              </a:rPr>
              <a:t>C.P. 01049, México, D.F.</a:t>
            </a:r>
          </a:p>
          <a:p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39552" y="1196752"/>
            <a:ext cx="828092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/>
              <a:t>De Short sea </a:t>
            </a:r>
            <a:r>
              <a:rPr lang="es-MX" sz="1600" b="1" dirty="0" err="1" smtClean="0"/>
              <a:t>Shipping</a:t>
            </a:r>
            <a:r>
              <a:rPr lang="es-MX" sz="1600" b="1" dirty="0" smtClean="0"/>
              <a:t>:</a:t>
            </a:r>
            <a:endParaRPr lang="es-MX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Coatzacoalcos </a:t>
            </a:r>
            <a:r>
              <a:rPr lang="es-MX" sz="1600" dirty="0"/>
              <a:t>– </a:t>
            </a:r>
            <a:r>
              <a:rPr lang="es-MX" sz="1600" dirty="0" err="1"/>
              <a:t>Mobil</a:t>
            </a:r>
            <a:r>
              <a:rPr lang="es-MX" sz="1600" dirty="0"/>
              <a:t> Alabama: se cuenta con una ruta de comercio entre estos puertos a través de </a:t>
            </a:r>
            <a:r>
              <a:rPr lang="es-MX" sz="1600" dirty="0" err="1"/>
              <a:t>ferrobuques</a:t>
            </a:r>
            <a:r>
              <a:rPr lang="es-MX" sz="1600" dirty="0"/>
              <a:t>, los cuales tienen capacidad para 50 furgones de ferrocarril y 100 contenedores cada uno.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Progreso </a:t>
            </a:r>
            <a:r>
              <a:rPr lang="es-MX" sz="1600" dirty="0"/>
              <a:t>– Nueva Orleans. Entre 1994 y 2000 hubo más de 120 maquiladoras, hoy hay alrededor de 35-36 establecidas en la península. Había un viaje diario, hoy se hace cada tercer día. No puede haber más rutas si no hay más producción y demanda. Tenemos que ser más competitivos.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600" dirty="0" smtClean="0"/>
          </a:p>
          <a:p>
            <a:pPr lvl="0"/>
            <a:r>
              <a:rPr lang="es-MX" sz="1600" b="1" dirty="0" smtClean="0"/>
              <a:t>Nacionales: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Mazatlán </a:t>
            </a:r>
            <a:r>
              <a:rPr lang="es-MX" sz="1600" dirty="0"/>
              <a:t>– La Paz. </a:t>
            </a:r>
            <a:r>
              <a:rPr lang="es-MX" sz="1600" dirty="0" smtClean="0"/>
              <a:t>Carga general y pasajeros.</a:t>
            </a:r>
            <a:endParaRPr lang="es-MX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Pichilingue – Topolobampo. Carga general y pasajeros.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Guaymas – Santa Rosalía. Carga general y pasajeros.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Punta Sam – Isla Mujeres. Pasajeros.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Punta Venado </a:t>
            </a:r>
            <a:r>
              <a:rPr lang="es-MX" sz="1600" dirty="0"/>
              <a:t>– </a:t>
            </a:r>
            <a:r>
              <a:rPr lang="es-MX" sz="1600" dirty="0" smtClean="0"/>
              <a:t>Cozumel. Pasajeros.</a:t>
            </a:r>
            <a:endParaRPr lang="es-MX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Puerto Morelos – Cozumel. Pasajeros.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600" dirty="0" smtClean="0"/>
          </a:p>
          <a:p>
            <a:pPr lvl="0"/>
            <a:r>
              <a:rPr lang="es-MX" sz="1600" b="1" dirty="0" smtClean="0"/>
              <a:t>Nueva ruta:</a:t>
            </a:r>
            <a:endParaRPr lang="es-MX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Mazatlán – Manzanillo. Manejo de contenedores (TMM)</a:t>
            </a:r>
            <a:endParaRPr lang="es-MX" sz="1600" dirty="0"/>
          </a:p>
        </p:txBody>
      </p:sp>
      <p:sp>
        <p:nvSpPr>
          <p:cNvPr id="2" name="1 CuadroTexto"/>
          <p:cNvSpPr txBox="1"/>
          <p:nvPr/>
        </p:nvSpPr>
        <p:spPr>
          <a:xfrm>
            <a:off x="2915816" y="299837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Rutas operando actualmente</a:t>
            </a:r>
          </a:p>
        </p:txBody>
      </p:sp>
    </p:spTree>
    <p:extLst>
      <p:ext uri="{BB962C8B-B14F-4D97-AF65-F5344CB8AC3E}">
        <p14:creationId xmlns:p14="http://schemas.microsoft.com/office/powerpoint/2010/main" val="19030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365025" y="6357800"/>
            <a:ext cx="250979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700" b="1" dirty="0" err="1">
                <a:latin typeface="Soberana Sans" pitchFamily="50" charset="0"/>
              </a:rPr>
              <a:t>Blvd</a:t>
            </a:r>
            <a:r>
              <a:rPr lang="es-MX" sz="700" b="1" dirty="0">
                <a:latin typeface="Soberana Sans" pitchFamily="50" charset="0"/>
              </a:rPr>
              <a:t>. Adolfo López Mateos No. 1990, Piso </a:t>
            </a:r>
            <a:r>
              <a:rPr lang="es-MX" sz="700" b="1" dirty="0" smtClean="0">
                <a:latin typeface="Soberana Sans" pitchFamily="50" charset="0"/>
              </a:rPr>
              <a:t>Mz1</a:t>
            </a:r>
            <a:endParaRPr lang="es-MX" sz="700" b="1" dirty="0">
              <a:latin typeface="Soberana Sans" pitchFamily="50" charset="0"/>
            </a:endParaRPr>
          </a:p>
          <a:p>
            <a:pPr algn="ctr"/>
            <a:r>
              <a:rPr lang="es-MX" sz="700" b="1" dirty="0">
                <a:latin typeface="Soberana Sans" pitchFamily="50" charset="0"/>
              </a:rPr>
              <a:t>Col. </a:t>
            </a:r>
            <a:r>
              <a:rPr lang="es-MX" sz="700" b="1" dirty="0" err="1">
                <a:latin typeface="Soberana Sans" pitchFamily="50" charset="0"/>
              </a:rPr>
              <a:t>Tlacopac</a:t>
            </a:r>
            <a:r>
              <a:rPr lang="es-MX" sz="700" b="1" dirty="0">
                <a:latin typeface="Soberana Sans" pitchFamily="50" charset="0"/>
              </a:rPr>
              <a:t>, Del. Álvaro Obregón,</a:t>
            </a:r>
          </a:p>
          <a:p>
            <a:pPr algn="ctr"/>
            <a:r>
              <a:rPr lang="es-MX" sz="700" b="1" dirty="0">
                <a:latin typeface="Soberana Sans" pitchFamily="50" charset="0"/>
              </a:rPr>
              <a:t>C.P. 01049, México, D.F.</a:t>
            </a:r>
          </a:p>
          <a:p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90709" y="1052736"/>
            <a:ext cx="86017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600" dirty="0" smtClean="0">
              <a:latin typeface="Soberana Sans" pitchFamily="50" charset="0"/>
            </a:endParaRPr>
          </a:p>
          <a:p>
            <a:r>
              <a:rPr lang="es-MX" sz="1600" b="1" dirty="0"/>
              <a:t>Nuevas </a:t>
            </a:r>
            <a:r>
              <a:rPr lang="es-MX" sz="1600" b="1" dirty="0" smtClean="0"/>
              <a:t>Rutas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Actualmente </a:t>
            </a:r>
            <a:r>
              <a:rPr lang="es-MX" sz="1600" dirty="0"/>
              <a:t>se está explorando la ruta entre Veracruz y Progreso a cargo de un naviero </a:t>
            </a:r>
            <a:r>
              <a:rPr lang="es-MX" sz="1600" dirty="0" smtClean="0"/>
              <a:t>mexicano.</a:t>
            </a:r>
            <a:endParaRPr lang="es-MX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También </a:t>
            </a:r>
            <a:r>
              <a:rPr lang="es-MX" sz="1600" dirty="0"/>
              <a:t>la empresa TMM </a:t>
            </a:r>
            <a:r>
              <a:rPr lang="es-MX" sz="1600" dirty="0" smtClean="0"/>
              <a:t>ya inició la </a:t>
            </a:r>
            <a:r>
              <a:rPr lang="es-MX" sz="1600" dirty="0"/>
              <a:t>ruta Manzanillo – </a:t>
            </a:r>
            <a:r>
              <a:rPr lang="es-MX" sz="1600" dirty="0" smtClean="0"/>
              <a:t>Mazatlán en movimiento de contenedores.</a:t>
            </a:r>
            <a:endParaRPr lang="es-MX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Hay </a:t>
            </a:r>
            <a:r>
              <a:rPr lang="es-MX" sz="1600" dirty="0"/>
              <a:t>otra que ya está operando de manera esporádica entre Guaymas y Manzanillo, en promedio cada mes, según la demanda.</a:t>
            </a:r>
          </a:p>
          <a:p>
            <a:endParaRPr lang="en-US" sz="1600" dirty="0" smtClean="0"/>
          </a:p>
          <a:p>
            <a:endParaRPr lang="es-MX" sz="1600" dirty="0" smtClean="0"/>
          </a:p>
          <a:p>
            <a:r>
              <a:rPr lang="es-MX" sz="1600" b="1" dirty="0" smtClean="0"/>
              <a:t>Rutas </a:t>
            </a:r>
            <a:r>
              <a:rPr lang="es-MX" sz="1600" b="1" dirty="0"/>
              <a:t>internacionales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Actualmente </a:t>
            </a:r>
            <a:r>
              <a:rPr lang="es-MX" sz="1600" dirty="0"/>
              <a:t>hay embarcaciones en tráfico internacional que tocan varios puertos nacionales y que, en su recorrido, pueden recoger carga en un puerto nacional y trasladarla a otro puerto mexicano.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MX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Sabemos </a:t>
            </a:r>
            <a:r>
              <a:rPr lang="es-MX" sz="1600" dirty="0"/>
              <a:t>que existe una limitante para este tipo de tráfico, ya que la Ley de Navegación, lo prohíbe; sin embargo, también dice que si no hay una embarcación mexicana que preste ese servicio lo puede otorgar una extranjera, mediante un permiso especial.</a:t>
            </a:r>
          </a:p>
        </p:txBody>
      </p:sp>
    </p:spTree>
    <p:extLst>
      <p:ext uri="{BB962C8B-B14F-4D97-AF65-F5344CB8AC3E}">
        <p14:creationId xmlns:p14="http://schemas.microsoft.com/office/powerpoint/2010/main" val="239962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2" y="2149532"/>
            <a:ext cx="9032306" cy="437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0793" y="1139650"/>
            <a:ext cx="8426843" cy="921198"/>
          </a:xfrm>
          <a:prstGeom prst="rect">
            <a:avLst/>
          </a:prstGeom>
          <a:noFill/>
          <a:extLst/>
        </p:spPr>
        <p:txBody>
          <a:bodyPr wrap="square" lIns="82936" tIns="41468" rIns="82936" bIns="41468" rtlCol="0">
            <a:spAutoFit/>
          </a:bodyPr>
          <a:lstStyle/>
          <a:p>
            <a:pPr algn="just"/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 partir de una consultoría realizada por la DGMM, se lograron identificar 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3 corredores a través de las rutas óptimas y aquellas con gran potencial para el TMCD de altura en el Golfo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4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3275856" y="45586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Nuevos corredores potenciales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429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7645" y="1265904"/>
            <a:ext cx="8426843" cy="362896"/>
          </a:xfrm>
          <a:prstGeom prst="rect">
            <a:avLst/>
          </a:prstGeom>
          <a:noFill/>
          <a:extLst/>
        </p:spPr>
        <p:txBody>
          <a:bodyPr wrap="square" lIns="82936" tIns="41468" rIns="82936" bIns="41468" rtlCol="0">
            <a:spAutoFit/>
          </a:bodyPr>
          <a:lstStyle/>
          <a:p>
            <a:pPr algn="just"/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Asimismo, para el Pacífico, se identificaron 2 corredores de las rutas optimas de TMCD.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67" y="1687615"/>
            <a:ext cx="7903417" cy="505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5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0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261045" y="1325614"/>
            <a:ext cx="8425957" cy="1479499"/>
          </a:xfrm>
          <a:prstGeom prst="rect">
            <a:avLst/>
          </a:prstGeom>
          <a:noFill/>
          <a:extLst/>
        </p:spPr>
        <p:txBody>
          <a:bodyPr wrap="square" lIns="82936" tIns="41468" rIns="82936" bIns="41468" rtlCol="0">
            <a:spAutoFit/>
          </a:bodyPr>
          <a:lstStyle>
            <a:defPPr>
              <a:defRPr lang="es-MX"/>
            </a:defPPr>
            <a:lvl1pPr algn="just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s-MX" dirty="0"/>
              <a:t>La infraestructura necesaria para el </a:t>
            </a:r>
            <a:r>
              <a:rPr lang="es-MX" dirty="0" smtClean="0"/>
              <a:t>Short sea </a:t>
            </a:r>
            <a:r>
              <a:rPr lang="es-MX" dirty="0" err="1" smtClean="0"/>
              <a:t>shipping</a:t>
            </a:r>
            <a:r>
              <a:rPr lang="es-MX" dirty="0" smtClean="0"/>
              <a:t> es </a:t>
            </a:r>
            <a:r>
              <a:rPr lang="es-MX" dirty="0"/>
              <a:t>de tipo no especializado, por lo que las terminales usadas pueden compartirse con otras líneas de negocio</a:t>
            </a:r>
          </a:p>
          <a:p>
            <a:pPr marL="311010" indent="-311010">
              <a:buFont typeface="Wingdings" panose="05000000000000000000" pitchFamily="2" charset="2"/>
              <a:buChar char="§"/>
            </a:pPr>
            <a:r>
              <a:rPr lang="es-MX" dirty="0"/>
              <a:t>Si se requiere que la infraestructura tenga ciertas capacidades </a:t>
            </a:r>
            <a:r>
              <a:rPr lang="es-MX" dirty="0" smtClean="0"/>
              <a:t>mínimas</a:t>
            </a:r>
          </a:p>
          <a:p>
            <a:pPr marL="311010" indent="-311010">
              <a:buFont typeface="Wingdings" panose="05000000000000000000" pitchFamily="2" charset="2"/>
              <a:buChar char="§"/>
            </a:pPr>
            <a:r>
              <a:rPr lang="es-ES" dirty="0"/>
              <a:t>No se descarta ningún puerto mexicano del Golfo, dado que tienen calados, muelles y patios adecuados para el tráfico </a:t>
            </a:r>
            <a:r>
              <a:rPr lang="es-ES" dirty="0" smtClean="0"/>
              <a:t>Short sea </a:t>
            </a:r>
            <a:r>
              <a:rPr lang="es-ES" dirty="0" err="1" smtClean="0"/>
              <a:t>shipping</a:t>
            </a:r>
            <a:r>
              <a:rPr lang="es-ES" dirty="0" smtClean="0"/>
              <a:t>. </a:t>
            </a:r>
            <a:endParaRPr lang="es-MX" dirty="0" smtClean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952508"/>
              </p:ext>
            </p:extLst>
          </p:nvPr>
        </p:nvGraphicFramePr>
        <p:xfrm>
          <a:off x="1880695" y="2954011"/>
          <a:ext cx="4628226" cy="3317406"/>
        </p:xfrm>
        <a:graphic>
          <a:graphicData uri="http://schemas.openxmlformats.org/drawingml/2006/table">
            <a:tbl>
              <a:tblPr/>
              <a:tblGrid>
                <a:gridCol w="260417"/>
                <a:gridCol w="945176"/>
                <a:gridCol w="1124144"/>
                <a:gridCol w="1147940"/>
                <a:gridCol w="1150549"/>
              </a:tblGrid>
              <a:tr h="523619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6328" marR="16328" marT="16326" marB="1632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6328" marR="16328" marT="16326" marB="16326" anchor="ctr">
                    <a:lnL>
                      <a:noFill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Nº Muelles con calado &gt; 7m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Nº Muelles públicos disponibles &gt;200 m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Superficie de patios públicos disponibles &gt; 2,5 ha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757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Puertos del Golfo</a:t>
                      </a:r>
                    </a:p>
                  </a:txBody>
                  <a:tcPr marL="16328" marR="16328" marT="16326" marB="16326" vert="vert270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Progreso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7.8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Dos Bocas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Coatzacoalcos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Veracruz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14.6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Tuxpan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Tampico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Altamira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Puertos del Pacífico</a:t>
                      </a:r>
                    </a:p>
                  </a:txBody>
                  <a:tcPr marL="16328" marR="16328" marT="16326" marB="16326" vert="vert270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Puerto Chiapas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6.3</a:t>
                      </a:r>
                      <a:r>
                        <a:rPr lang="es-ES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es-E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Salina Cruz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24918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Lázaro Cárdenas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Manzanillo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56.6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Mazatlán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5.3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Topolobampo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  <a:r>
                        <a:rPr lang="es-ES" sz="9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Guaymas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6.4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  <a:tr h="18175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Ensenada</a:t>
                      </a:r>
                    </a:p>
                  </a:txBody>
                  <a:tcPr marL="16328" marR="32655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6328" marR="16328" marT="16326" marB="16326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</a:t>
                      </a:r>
                    </a:p>
                  </a:txBody>
                  <a:tcPr marL="16328" marR="16328" marT="16326" marB="16326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479909"/>
              </p:ext>
            </p:extLst>
          </p:nvPr>
        </p:nvGraphicFramePr>
        <p:xfrm>
          <a:off x="3097842" y="6360790"/>
          <a:ext cx="2881951" cy="236562"/>
        </p:xfrm>
        <a:graphic>
          <a:graphicData uri="http://schemas.openxmlformats.org/drawingml/2006/table">
            <a:tbl>
              <a:tblPr/>
              <a:tblGrid>
                <a:gridCol w="736416"/>
                <a:gridCol w="2145535"/>
              </a:tblGrid>
              <a:tr h="118281">
                <a:tc>
                  <a:txBody>
                    <a:bodyPr/>
                    <a:lstStyle/>
                    <a:p>
                      <a:pPr algn="ctr" rtl="0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01" marR="7701" marT="7700" marB="0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1C6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Cumple</a:t>
                      </a:r>
                      <a:r>
                        <a:rPr lang="es-ES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con los criterios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01" marR="7701" marT="7700" marB="0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281">
                <a:tc>
                  <a:txBody>
                    <a:bodyPr/>
                    <a:lstStyle/>
                    <a:p>
                      <a:pPr algn="ctr" rtl="0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01" marR="7701" marT="7700" marB="0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cumple con los criterios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01" marR="7701" marT="7700" marB="0" anchor="ctr">
                    <a:lnL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6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131840" y="45586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Infraestructura necesaria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4124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91680" y="1203718"/>
            <a:ext cx="8425957" cy="4410571"/>
          </a:xfrm>
          <a:prstGeom prst="rect">
            <a:avLst/>
          </a:prstGeom>
          <a:noFill/>
        </p:spPr>
        <p:txBody>
          <a:bodyPr wrap="square" lIns="82936" tIns="41468" rIns="82936" bIns="41468" rtlCol="0">
            <a:spAutoFit/>
          </a:bodyPr>
          <a:lstStyle/>
          <a:p>
            <a:pPr algn="just">
              <a:spcAft>
                <a:spcPts val="1088"/>
              </a:spcAft>
            </a:pP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Programa Sectorial de Comunicaciones y Transportes, retoma las líneas de acción del sector comunicaciones y transportes contenidas en el Plan Nacional de Desarrollo:</a:t>
            </a:r>
          </a:p>
          <a:p>
            <a:pPr marL="259175" indent="-259175" algn="just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Reducir costos 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logísticos:</a:t>
            </a:r>
          </a:p>
          <a:p>
            <a:pPr marL="716375" lvl="1" indent="-259175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impulsando la creación de dos sistemas portuarios complementarios, </a:t>
            </a:r>
            <a:endParaRPr lang="es-MX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16375" lvl="1" indent="-259175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II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fomentando el desarrollo de cuatro puertos de clase internacional, </a:t>
            </a:r>
            <a:endParaRPr lang="es-MX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16375" lvl="1" indent="-259175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III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mejorando la conectividad interna de los puertos, </a:t>
            </a:r>
            <a:endParaRPr lang="es-MX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16375" lvl="1" indent="-259175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IV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agilizando la gestión aduanal, fiscal y de las capitanías de puertos.</a:t>
            </a:r>
          </a:p>
          <a:p>
            <a:pPr marL="259175" indent="-259175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59175" indent="-259175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Desarrollar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sector 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náutico: </a:t>
            </a:r>
          </a:p>
          <a:p>
            <a:pPr marL="716375" lvl="1" indent="-259175" algn="just">
              <a:buFont typeface="Arial" panose="020B0604020202020204" pitchFamily="34" charset="0"/>
              <a:buChar char="•"/>
            </a:pPr>
            <a:r>
              <a:rPr lang="es-MX" sz="1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s-MX" sz="1600" b="1" i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impulsando la marina mercante mexicana, </a:t>
            </a:r>
            <a:endParaRPr lang="es-MX" sz="1600" b="1" i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16375" lvl="1" indent="-259175" algn="just">
              <a:buFont typeface="Arial" panose="020B0604020202020204" pitchFamily="34" charset="0"/>
              <a:buChar char="•"/>
            </a:pPr>
            <a:r>
              <a:rPr lang="es-MX" sz="1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II</a:t>
            </a:r>
            <a:r>
              <a:rPr lang="es-MX" sz="1600" b="1" i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fomentando el cabotaje, el transporte marítimo de corta distancia, la construcción naval y la educación náutica.</a:t>
            </a:r>
          </a:p>
          <a:p>
            <a:pPr marL="259175" indent="-259175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impulso de la Marina Mercante enfrenta 3 principales retos:</a:t>
            </a:r>
          </a:p>
          <a:p>
            <a:pPr marL="820045" lvl="1" indent="-362845" algn="just">
              <a:buFont typeface="+mj-lt"/>
              <a:buAutoNum type="romanUcPeriod"/>
            </a:pP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Costos competitivos de los servicios de transporte</a:t>
            </a:r>
          </a:p>
          <a:p>
            <a:pPr marL="820045" lvl="1" indent="-362845" algn="just">
              <a:buFont typeface="+mj-lt"/>
              <a:buAutoNum type="romanUcPeriod"/>
            </a:pP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Contribuir al desarrollo regional</a:t>
            </a:r>
          </a:p>
          <a:p>
            <a:pPr marL="820045" lvl="1" indent="-362845" algn="just">
              <a:buFont typeface="+mj-lt"/>
              <a:buAutoNum type="romanUcPeriod"/>
            </a:pP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Fortalecer la capacidad para atender la 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demanda</a:t>
            </a:r>
            <a:endParaRPr lang="es-MX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71800" y="401808"/>
            <a:ext cx="4752528" cy="362896"/>
          </a:xfrm>
          <a:prstGeom prst="rect">
            <a:avLst/>
          </a:prstGeom>
          <a:noFill/>
        </p:spPr>
        <p:txBody>
          <a:bodyPr wrap="square" lIns="82936" tIns="41468" rIns="82936" bIns="41468" rtlCol="0">
            <a:spAutoFit/>
          </a:bodyPr>
          <a:lstStyle/>
          <a:p>
            <a:pPr algn="ctr"/>
            <a:r>
              <a:rPr lang="es-MX" b="1" dirty="0" smtClean="0">
                <a:latin typeface="+mj-lt"/>
              </a:rPr>
              <a:t>ACCIONES PARA LOS PRÓXIMOS AÑOS</a:t>
            </a:r>
            <a:endParaRPr lang="es-MX" b="1" dirty="0">
              <a:latin typeface="+mj-lt"/>
            </a:endParaRPr>
          </a:p>
        </p:txBody>
      </p: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38" y="455866"/>
            <a:ext cx="560647" cy="485894"/>
          </a:xfrm>
          <a:prstGeom prst="rect">
            <a:avLst/>
          </a:prstGeom>
        </p:spPr>
      </p:pic>
      <p:pic>
        <p:nvPicPr>
          <p:cNvPr id="6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99837"/>
            <a:ext cx="215455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gJLM4O820CHjUhB5HGly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gJLM4O820CHjUhB5HGly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4uDP2mT0WMvgzUPj_Z1A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1182</Words>
  <Application>Microsoft Office PowerPoint</Application>
  <PresentationFormat>Presentación en pantalla (4:3)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Soberana Sans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Ángel Ascención Cortés Pérez</dc:creator>
  <cp:lastModifiedBy>comunicaciones g</cp:lastModifiedBy>
  <cp:revision>18</cp:revision>
  <cp:lastPrinted>2014-04-01T00:55:25Z</cp:lastPrinted>
  <dcterms:created xsi:type="dcterms:W3CDTF">2014-03-31T20:49:58Z</dcterms:created>
  <dcterms:modified xsi:type="dcterms:W3CDTF">2014-04-03T18:31:40Z</dcterms:modified>
</cp:coreProperties>
</file>