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9" r:id="rId2"/>
    <p:sldId id="277" r:id="rId3"/>
    <p:sldId id="280" r:id="rId4"/>
    <p:sldId id="281" r:id="rId5"/>
    <p:sldId id="282" r:id="rId6"/>
    <p:sldId id="292" r:id="rId7"/>
    <p:sldId id="297" r:id="rId8"/>
    <p:sldId id="291" r:id="rId9"/>
    <p:sldId id="272" r:id="rId10"/>
    <p:sldId id="298" r:id="rId11"/>
    <p:sldId id="299" r:id="rId12"/>
    <p:sldId id="289" r:id="rId13"/>
    <p:sldId id="300" r:id="rId14"/>
    <p:sldId id="267" r:id="rId15"/>
    <p:sldId id="285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88E1"/>
    <a:srgbClr val="F8FBFE"/>
    <a:srgbClr val="0D62A5"/>
    <a:srgbClr val="C1C1C1"/>
    <a:srgbClr val="FD9518"/>
    <a:srgbClr val="FD9910"/>
    <a:srgbClr val="E2960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 varScale="1">
        <p:scale>
          <a:sx n="42" d="100"/>
          <a:sy n="42" d="100"/>
        </p:scale>
        <p:origin x="67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5514FF-EB90-4541-9E1D-82268C5816B0}" type="datetimeFigureOut">
              <a:rPr lang="fr-FR" smtClean="0"/>
              <a:pPr/>
              <a:t>03/04/2014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24D7FE-F265-45CD-A6AA-785CBE40074B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1123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4D7FE-F265-45CD-A6AA-785CBE40074B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2211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8350-AF71-4326-A152-FF66031F3603}" type="datetimeFigureOut">
              <a:rPr lang="fr-FR" smtClean="0"/>
              <a:pPr/>
              <a:t>03/04/2014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65CD-7AF7-459A-9EA4-F8D38930A044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8350-AF71-4326-A152-FF66031F3603}" type="datetimeFigureOut">
              <a:rPr lang="fr-FR" smtClean="0"/>
              <a:pPr/>
              <a:t>03/04/2014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65CD-7AF7-459A-9EA4-F8D38930A044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8350-AF71-4326-A152-FF66031F3603}" type="datetimeFigureOut">
              <a:rPr lang="fr-FR" smtClean="0"/>
              <a:pPr/>
              <a:t>03/04/2014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65CD-7AF7-459A-9EA4-F8D38930A044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8350-AF71-4326-A152-FF66031F3603}" type="datetimeFigureOut">
              <a:rPr lang="fr-FR" smtClean="0"/>
              <a:pPr/>
              <a:t>03/04/2014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65CD-7AF7-459A-9EA4-F8D38930A044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8350-AF71-4326-A152-FF66031F3603}" type="datetimeFigureOut">
              <a:rPr lang="fr-FR" smtClean="0"/>
              <a:pPr/>
              <a:t>03/04/2014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65CD-7AF7-459A-9EA4-F8D38930A044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8350-AF71-4326-A152-FF66031F3603}" type="datetimeFigureOut">
              <a:rPr lang="fr-FR" smtClean="0"/>
              <a:pPr/>
              <a:t>03/04/2014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65CD-7AF7-459A-9EA4-F8D38930A044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8350-AF71-4326-A152-FF66031F3603}" type="datetimeFigureOut">
              <a:rPr lang="fr-FR" smtClean="0"/>
              <a:pPr/>
              <a:t>03/04/2014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65CD-7AF7-459A-9EA4-F8D38930A044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8350-AF71-4326-A152-FF66031F3603}" type="datetimeFigureOut">
              <a:rPr lang="fr-FR" smtClean="0"/>
              <a:pPr/>
              <a:t>03/04/2014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65CD-7AF7-459A-9EA4-F8D38930A044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8350-AF71-4326-A152-FF66031F3603}" type="datetimeFigureOut">
              <a:rPr lang="fr-FR" smtClean="0"/>
              <a:pPr/>
              <a:t>03/04/2014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65CD-7AF7-459A-9EA4-F8D38930A044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8350-AF71-4326-A152-FF66031F3603}" type="datetimeFigureOut">
              <a:rPr lang="fr-FR" smtClean="0"/>
              <a:pPr/>
              <a:t>03/04/2014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65CD-7AF7-459A-9EA4-F8D38930A044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8350-AF71-4326-A152-FF66031F3603}" type="datetimeFigureOut">
              <a:rPr lang="fr-FR" smtClean="0"/>
              <a:pPr/>
              <a:t>03/04/2014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65CD-7AF7-459A-9EA4-F8D38930A044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88350-AF71-4326-A152-FF66031F3603}" type="datetimeFigureOut">
              <a:rPr lang="fr-FR" smtClean="0"/>
              <a:pPr/>
              <a:t>03/04/2014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F65CD-7AF7-459A-9EA4-F8D38930A044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ascal.desile\Google Drive\CEI.BA\BECCA\PRESENTATIONS\PANAMA-REGION 2014\mac_air_becc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 trans="59000" pencilSize="23"/>
                    </a14:imgEffect>
                    <a14:imgEffect>
                      <a14:sharpenSoften amount="26000"/>
                    </a14:imgEffect>
                    <a14:imgEffect>
                      <a14:colorTemperature colorTemp="2400"/>
                    </a14:imgEffect>
                    <a14:imgEffect>
                      <a14:saturation sat="0"/>
                    </a14:imgEffect>
                    <a14:imgEffect>
                      <a14:brightnessContrast bright="12000" contrast="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444" y="1700808"/>
            <a:ext cx="9163444" cy="5050986"/>
          </a:xfrm>
          <a:prstGeom prst="rect">
            <a:avLst/>
          </a:prstGeom>
          <a:noFill/>
          <a:effectLst>
            <a:glow>
              <a:schemeClr val="accent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4030" y="3861048"/>
            <a:ext cx="903649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0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Bolsa</a:t>
            </a:r>
            <a:r>
              <a:rPr lang="fr-FR" sz="4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fr-FR" sz="40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Carga</a:t>
            </a:r>
            <a:r>
              <a:rPr lang="fr-FR" sz="4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4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Marítima</a:t>
            </a:r>
            <a:endParaRPr lang="fr-FR" sz="40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fr-FR" sz="40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spcAft>
                <a:spcPts val="3600"/>
              </a:spcAft>
            </a:pPr>
            <a:r>
              <a:rPr lang="fr-FR" sz="3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www.becca-exchange.com</a:t>
            </a:r>
            <a:endParaRPr lang="fr-FR" sz="3600" b="1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123" name="Picture 3" descr="C:\Users\pascal.desile\Google Drive\CEI.BA\BECCA\LOGO\Logo valideÌ\Logo-Becca-HD-RVB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331" y="188640"/>
            <a:ext cx="4972986" cy="1429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488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52" name="Picture 4" descr="C:\Users\Pascal\Google Drive\CEI.BA\BECCA\PRESENTATIONS\PANAMA-REGION 2014\PHOTOS\accueil_becc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23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5230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076" name="Picture 4" descr="C:\Users\Pascal\Google Drive\CEI.BA\BECCA\PRESENTATIONS\PANAMA-REGION 2014\PHOTOS\accueil_becca_annonc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74" y="0"/>
            <a:ext cx="9147674" cy="720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652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692696"/>
            <a:ext cx="8604448" cy="588346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FR" dirty="0"/>
              <a:t> </a:t>
            </a:r>
          </a:p>
          <a:p>
            <a:pPr lvl="0">
              <a:lnSpc>
                <a:spcPct val="160000"/>
              </a:lnSpc>
              <a:buFont typeface="Wingdings" panose="05000000000000000000" pitchFamily="2" charset="2"/>
              <a:buChar char="ü"/>
            </a:pPr>
            <a:r>
              <a:rPr lang="fr-FR" sz="3300" b="1" dirty="0" smtClean="0">
                <a:solidFill>
                  <a:srgbClr val="0D62A5"/>
                </a:solidFill>
              </a:rPr>
              <a:t>Multilingue : </a:t>
            </a:r>
            <a:r>
              <a:rPr lang="fr-FR" sz="3300" b="1" dirty="0" err="1" smtClean="0">
                <a:solidFill>
                  <a:srgbClr val="0D62A5"/>
                </a:solidFill>
              </a:rPr>
              <a:t>Inglés</a:t>
            </a:r>
            <a:r>
              <a:rPr lang="fr-FR" sz="3300" b="1" dirty="0" smtClean="0">
                <a:solidFill>
                  <a:srgbClr val="0D62A5"/>
                </a:solidFill>
              </a:rPr>
              <a:t>, </a:t>
            </a:r>
            <a:r>
              <a:rPr lang="fr-FR" sz="3300" b="1" dirty="0" err="1" smtClean="0">
                <a:solidFill>
                  <a:srgbClr val="0D62A5"/>
                </a:solidFill>
              </a:rPr>
              <a:t>Español</a:t>
            </a:r>
            <a:r>
              <a:rPr lang="fr-FR" sz="3300" b="1" dirty="0" smtClean="0">
                <a:solidFill>
                  <a:srgbClr val="0D62A5"/>
                </a:solidFill>
              </a:rPr>
              <a:t>, </a:t>
            </a:r>
            <a:r>
              <a:rPr lang="fr-FR" sz="3300" b="1" dirty="0" err="1" smtClean="0">
                <a:solidFill>
                  <a:srgbClr val="0D62A5"/>
                </a:solidFill>
              </a:rPr>
              <a:t>Francés</a:t>
            </a:r>
            <a:endParaRPr lang="fr-FR" sz="3300" b="1" dirty="0">
              <a:solidFill>
                <a:srgbClr val="0D62A5"/>
              </a:solidFill>
            </a:endParaRPr>
          </a:p>
          <a:p>
            <a:pPr lvl="0">
              <a:lnSpc>
                <a:spcPct val="160000"/>
              </a:lnSpc>
              <a:buFont typeface="Wingdings" panose="05000000000000000000" pitchFamily="2" charset="2"/>
              <a:buChar char="ü"/>
            </a:pPr>
            <a:r>
              <a:rPr lang="fr-FR" sz="3300" b="1" dirty="0" smtClean="0">
                <a:solidFill>
                  <a:srgbClr val="0D62A5"/>
                </a:solidFill>
              </a:rPr>
              <a:t>Compatible con </a:t>
            </a:r>
            <a:r>
              <a:rPr lang="fr-FR" sz="3300" b="1" dirty="0" err="1" smtClean="0">
                <a:solidFill>
                  <a:srgbClr val="0D62A5"/>
                </a:solidFill>
              </a:rPr>
              <a:t>computadores</a:t>
            </a:r>
            <a:r>
              <a:rPr lang="fr-FR" sz="3300" b="1" dirty="0" smtClean="0">
                <a:solidFill>
                  <a:srgbClr val="0D62A5"/>
                </a:solidFill>
              </a:rPr>
              <a:t>, </a:t>
            </a:r>
            <a:r>
              <a:rPr lang="fr-FR" sz="3300" b="1" dirty="0" err="1" smtClean="0">
                <a:solidFill>
                  <a:srgbClr val="0D62A5"/>
                </a:solidFill>
              </a:rPr>
              <a:t>moviles</a:t>
            </a:r>
            <a:r>
              <a:rPr lang="fr-FR" sz="3300" b="1" dirty="0" smtClean="0">
                <a:solidFill>
                  <a:srgbClr val="0D62A5"/>
                </a:solidFill>
              </a:rPr>
              <a:t> y </a:t>
            </a:r>
            <a:r>
              <a:rPr lang="fr-FR" sz="3300" b="1" dirty="0" err="1" smtClean="0">
                <a:solidFill>
                  <a:srgbClr val="0D62A5"/>
                </a:solidFill>
              </a:rPr>
              <a:t>tablets</a:t>
            </a:r>
            <a:endParaRPr lang="fr-FR" sz="3300" b="1" dirty="0" smtClean="0">
              <a:solidFill>
                <a:srgbClr val="0D62A5"/>
              </a:solidFill>
            </a:endParaRPr>
          </a:p>
          <a:p>
            <a:pPr lvl="0">
              <a:lnSpc>
                <a:spcPct val="160000"/>
              </a:lnSpc>
              <a:buFont typeface="Wingdings" panose="05000000000000000000" pitchFamily="2" charset="2"/>
              <a:buChar char="ü"/>
            </a:pPr>
            <a:r>
              <a:rPr lang="en-US" sz="3300" b="1" dirty="0" err="1" smtClean="0">
                <a:solidFill>
                  <a:srgbClr val="0D62A5"/>
                </a:solidFill>
              </a:rPr>
              <a:t>Adaptado</a:t>
            </a:r>
            <a:r>
              <a:rPr lang="en-US" sz="3300" b="1" dirty="0" smtClean="0">
                <a:solidFill>
                  <a:srgbClr val="0D62A5"/>
                </a:solidFill>
              </a:rPr>
              <a:t> a </a:t>
            </a:r>
            <a:r>
              <a:rPr lang="en-US" sz="3300" b="1" dirty="0" err="1" smtClean="0">
                <a:solidFill>
                  <a:srgbClr val="0D62A5"/>
                </a:solidFill>
              </a:rPr>
              <a:t>todos</a:t>
            </a:r>
            <a:r>
              <a:rPr lang="en-US" sz="3300" b="1" dirty="0" smtClean="0">
                <a:solidFill>
                  <a:srgbClr val="0D62A5"/>
                </a:solidFill>
              </a:rPr>
              <a:t> </a:t>
            </a:r>
            <a:r>
              <a:rPr lang="en-US" sz="3300" b="1" dirty="0" err="1" smtClean="0">
                <a:solidFill>
                  <a:srgbClr val="0D62A5"/>
                </a:solidFill>
              </a:rPr>
              <a:t>tipos</a:t>
            </a:r>
            <a:r>
              <a:rPr lang="en-US" sz="3300" b="1" dirty="0" smtClean="0">
                <a:solidFill>
                  <a:srgbClr val="0D62A5"/>
                </a:solidFill>
              </a:rPr>
              <a:t> de </a:t>
            </a:r>
            <a:r>
              <a:rPr lang="en-US" sz="3300" b="1" dirty="0" err="1" smtClean="0">
                <a:solidFill>
                  <a:srgbClr val="0D62A5"/>
                </a:solidFill>
              </a:rPr>
              <a:t>carga</a:t>
            </a:r>
            <a:r>
              <a:rPr lang="en-US" sz="3300" b="1" dirty="0" smtClean="0">
                <a:solidFill>
                  <a:srgbClr val="0D62A5"/>
                </a:solidFill>
              </a:rPr>
              <a:t> 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ü"/>
            </a:pPr>
            <a:r>
              <a:rPr lang="en-US" sz="3300" b="1" dirty="0" smtClean="0">
                <a:solidFill>
                  <a:srgbClr val="0D62A5"/>
                </a:solidFill>
              </a:rPr>
              <a:t>E-mails de </a:t>
            </a:r>
            <a:r>
              <a:rPr lang="en-US" sz="3300" b="1" dirty="0" err="1" smtClean="0">
                <a:solidFill>
                  <a:srgbClr val="0D62A5"/>
                </a:solidFill>
              </a:rPr>
              <a:t>alertas</a:t>
            </a:r>
            <a:r>
              <a:rPr lang="en-US" sz="3300" b="1" dirty="0" smtClean="0">
                <a:solidFill>
                  <a:srgbClr val="0D62A5"/>
                </a:solidFill>
              </a:rPr>
              <a:t> y </a:t>
            </a:r>
            <a:r>
              <a:rPr lang="en-US" sz="3300" b="1" dirty="0" err="1" smtClean="0">
                <a:solidFill>
                  <a:srgbClr val="0D62A5"/>
                </a:solidFill>
              </a:rPr>
              <a:t>informaciones</a:t>
            </a:r>
            <a:r>
              <a:rPr lang="en-US" sz="3300" b="1" dirty="0" smtClean="0">
                <a:solidFill>
                  <a:srgbClr val="0D62A5"/>
                </a:solidFill>
              </a:rPr>
              <a:t>  </a:t>
            </a:r>
          </a:p>
          <a:p>
            <a:pPr lvl="0">
              <a:lnSpc>
                <a:spcPct val="160000"/>
              </a:lnSpc>
              <a:buFont typeface="Wingdings" panose="05000000000000000000" pitchFamily="2" charset="2"/>
              <a:buChar char="ü"/>
            </a:pPr>
            <a:r>
              <a:rPr lang="fr-FR" sz="3300" b="1" dirty="0" err="1" smtClean="0">
                <a:solidFill>
                  <a:srgbClr val="0D62A5"/>
                </a:solidFill>
              </a:rPr>
              <a:t>Mensajeria</a:t>
            </a:r>
            <a:r>
              <a:rPr lang="fr-FR" sz="3300" b="1" dirty="0" smtClean="0">
                <a:solidFill>
                  <a:srgbClr val="0D62A5"/>
                </a:solidFill>
              </a:rPr>
              <a:t> </a:t>
            </a:r>
            <a:r>
              <a:rPr lang="fr-FR" sz="3300" b="1" dirty="0" err="1" smtClean="0">
                <a:solidFill>
                  <a:srgbClr val="0D62A5"/>
                </a:solidFill>
              </a:rPr>
              <a:t>integrada</a:t>
            </a:r>
            <a:endParaRPr lang="fr-FR" sz="3300" b="1" dirty="0" smtClean="0">
              <a:solidFill>
                <a:srgbClr val="0D62A5"/>
              </a:solidFill>
            </a:endParaRPr>
          </a:p>
          <a:p>
            <a:pPr lvl="0">
              <a:lnSpc>
                <a:spcPct val="160000"/>
              </a:lnSpc>
              <a:buFont typeface="Wingdings" panose="05000000000000000000" pitchFamily="2" charset="2"/>
              <a:buChar char="ü"/>
            </a:pPr>
            <a:r>
              <a:rPr lang="en-US" sz="3300" b="1" dirty="0" smtClean="0">
                <a:solidFill>
                  <a:srgbClr val="0D62A5"/>
                </a:solidFill>
              </a:rPr>
              <a:t>Panel de control para </a:t>
            </a:r>
            <a:r>
              <a:rPr lang="en-US" sz="3300" b="1" dirty="0" err="1" smtClean="0">
                <a:solidFill>
                  <a:srgbClr val="0D62A5"/>
                </a:solidFill>
              </a:rPr>
              <a:t>seguir</a:t>
            </a:r>
            <a:r>
              <a:rPr lang="en-US" sz="3300" b="1" dirty="0" smtClean="0">
                <a:solidFill>
                  <a:srgbClr val="0D62A5"/>
                </a:solidFill>
              </a:rPr>
              <a:t> </a:t>
            </a:r>
            <a:r>
              <a:rPr lang="en-US" sz="3300" b="1" dirty="0" err="1" smtClean="0">
                <a:solidFill>
                  <a:srgbClr val="0D62A5"/>
                </a:solidFill>
              </a:rPr>
              <a:t>su</a:t>
            </a:r>
            <a:r>
              <a:rPr lang="en-US" sz="3300" b="1" dirty="0" smtClean="0">
                <a:solidFill>
                  <a:srgbClr val="0D62A5"/>
                </a:solidFill>
              </a:rPr>
              <a:t> </a:t>
            </a:r>
            <a:r>
              <a:rPr lang="en-US" sz="3300" b="1" dirty="0" err="1" smtClean="0">
                <a:solidFill>
                  <a:srgbClr val="0D62A5"/>
                </a:solidFill>
              </a:rPr>
              <a:t>actividad</a:t>
            </a:r>
            <a:endParaRPr lang="fr-FR" sz="3300" b="1" dirty="0">
              <a:solidFill>
                <a:srgbClr val="0D62A5"/>
              </a:solidFill>
            </a:endParaRPr>
          </a:p>
        </p:txBody>
      </p:sp>
      <p:pic>
        <p:nvPicPr>
          <p:cNvPr id="6" name="Picture 3" descr="C:\Users\pascal.desile\Google Drive\CEI.BA\BECCA\LOGO\Logo valideÌ\Logo-Becca-HD-RVB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8640"/>
            <a:ext cx="2088232" cy="600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Connecteur droit 6"/>
          <p:cNvCxnSpPr/>
          <p:nvPr/>
        </p:nvCxnSpPr>
        <p:spPr>
          <a:xfrm flipV="1">
            <a:off x="467544" y="929909"/>
            <a:ext cx="820891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384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 descr="C:\Users\Pascal\Google Drive\CEI.BA\BECCA\PRESENTATIONS\PANAMA-REGION 2014\PHOTOS\Fotolia_49562674_X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23924"/>
            <a:ext cx="10239040" cy="6834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-108520" y="2420888"/>
            <a:ext cx="9793088" cy="7837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BOLSA </a:t>
            </a:r>
            <a:r>
              <a:rPr lang="fr-FR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</a:t>
            </a: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CONSOLIDACIÓN</a:t>
            </a:r>
            <a:endParaRPr lang="fr-FR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3528" y="980728"/>
            <a:ext cx="6484194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4800" b="1" dirty="0" err="1" smtClean="0">
                <a:solidFill>
                  <a:schemeClr val="tx1"/>
                </a:solidFill>
                <a:latin typeface="Lucida Calligraphy" pitchFamily="66" charset="0"/>
              </a:rPr>
              <a:t>Proximamente</a:t>
            </a:r>
            <a:r>
              <a:rPr lang="fr-FR" sz="4800" b="1" dirty="0" smtClean="0">
                <a:solidFill>
                  <a:schemeClr val="tx1"/>
                </a:solidFill>
                <a:latin typeface="Lucida Calligraphy" pitchFamily="66" charset="0"/>
              </a:rPr>
              <a:t>…</a:t>
            </a:r>
            <a:endParaRPr lang="fr-FR" sz="4800" b="1" dirty="0">
              <a:solidFill>
                <a:schemeClr val="tx1"/>
              </a:solidFill>
              <a:latin typeface="Calibri" pitchFamily="34" charset="0"/>
              <a:ea typeface="Batang" pitchFamily="18" charset="-127"/>
              <a:cs typeface="Lucida Sans Unicod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41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" y="2374"/>
            <a:ext cx="9133321" cy="645096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00" y="5805264"/>
            <a:ext cx="9144000" cy="1052734"/>
          </a:xfrm>
          <a:prstGeom prst="rect">
            <a:avLst/>
          </a:prstGeom>
          <a:solidFill>
            <a:schemeClr val="tx1">
              <a:lumMod val="95000"/>
              <a:lumOff val="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www.becca-exchange.com</a:t>
            </a:r>
            <a:endParaRPr lang="fr-FR" sz="4000" b="1" dirty="0">
              <a:solidFill>
                <a:schemeClr val="bg1"/>
              </a:solidFill>
              <a:latin typeface="Calibri" pitchFamily="34" charset="0"/>
              <a:ea typeface="Batang" pitchFamily="18" charset="-127"/>
              <a:cs typeface="Lucida Sans Unicod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06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633865"/>
            <a:ext cx="9144000" cy="1224135"/>
          </a:xfrm>
          <a:prstGeom prst="rect">
            <a:avLst/>
          </a:prstGeom>
          <a:solidFill>
            <a:schemeClr val="tx1">
              <a:lumMod val="95000"/>
              <a:lumOff val="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1200"/>
              </a:spcBef>
            </a:pPr>
            <a:r>
              <a:rPr lang="fr-FR" sz="3200" b="1" dirty="0" smtClean="0">
                <a:solidFill>
                  <a:schemeClr val="bg1"/>
                </a:solidFill>
                <a:ea typeface="Batang" pitchFamily="18" charset="-127"/>
                <a:cs typeface="Lucida Sans Unicode" pitchFamily="34" charset="0"/>
              </a:rPr>
              <a:t>  					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Lucida Calligraphy" pitchFamily="66" charset="0"/>
              </a:rPr>
              <a:t>Evelyne JOSEPH</a:t>
            </a:r>
          </a:p>
          <a:p>
            <a:r>
              <a:rPr lang="fr-FR" sz="3200" b="1" dirty="0" smtClean="0">
                <a:solidFill>
                  <a:schemeClr val="bg1"/>
                </a:solidFill>
                <a:ea typeface="Batang" pitchFamily="18" charset="-127"/>
                <a:cs typeface="Lucida Sans Unicode" pitchFamily="34" charset="0"/>
              </a:rPr>
              <a:t>							    CEI.BA</a:t>
            </a:r>
            <a:endParaRPr lang="fr-FR" sz="3200" b="1" dirty="0">
              <a:solidFill>
                <a:schemeClr val="accent6">
                  <a:lumMod val="75000"/>
                </a:schemeClr>
              </a:solidFill>
              <a:latin typeface="Lucida Calligraphy" pitchFamily="66" charset="0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2836" y="3048267"/>
            <a:ext cx="3058273" cy="398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92075" y="2927618"/>
            <a:ext cx="2016128" cy="50138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2000" y="2726005"/>
            <a:ext cx="1240578" cy="77555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55624" y="1506806"/>
            <a:ext cx="1196649" cy="766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72362" y="1382981"/>
            <a:ext cx="953212" cy="9300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58444" y="1525857"/>
            <a:ext cx="1176958" cy="66497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2" name="Titre 1"/>
          <p:cNvSpPr txBox="1">
            <a:spLocks/>
          </p:cNvSpPr>
          <p:nvPr/>
        </p:nvSpPr>
        <p:spPr>
          <a:xfrm>
            <a:off x="-25077" y="4221088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rgbClr val="FF0000"/>
                </a:solidFill>
                <a:latin typeface="+mn-lt"/>
              </a:rPr>
              <a:t> Muchas gracias!</a:t>
            </a:r>
            <a:endParaRPr lang="fr-FR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5" name="Picture 3" descr="C:\Users\pascal.desile\Google Drive\CEI.BA\BECCA\LOGO\Logo valideÌ\Logo-Becca-HD-RVB.jpe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8640"/>
            <a:ext cx="2088232" cy="600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Connecteur droit 15"/>
          <p:cNvCxnSpPr/>
          <p:nvPr/>
        </p:nvCxnSpPr>
        <p:spPr>
          <a:xfrm flipV="1">
            <a:off x="467544" y="929909"/>
            <a:ext cx="820891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2025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pascal.desile\Google Drive\CEI.BA\BECCA\PRESENTATIONS\PANAMA-REGION 2014\Fotolia_40419782_X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673" y="612762"/>
            <a:ext cx="5844629" cy="5549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0" y="5517232"/>
            <a:ext cx="9144000" cy="1366274"/>
          </a:xfrm>
          <a:prstGeom prst="rect">
            <a:avLst/>
          </a:prstGeom>
          <a:solidFill>
            <a:schemeClr val="tx1">
              <a:lumMod val="95000"/>
              <a:lumOff val="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3000"/>
              </a:lnSpc>
              <a:spcBef>
                <a:spcPts val="1200"/>
              </a:spcBef>
            </a:pPr>
            <a:r>
              <a:rPr lang="fr-FR" sz="3200" b="1" dirty="0" smtClean="0">
                <a:solidFill>
                  <a:schemeClr val="accent6">
                    <a:lumMod val="75000"/>
                  </a:schemeClr>
                </a:solidFill>
                <a:latin typeface="Lucida Calligraphy" pitchFamily="66" charset="0"/>
              </a:rPr>
              <a:t>  </a:t>
            </a:r>
            <a:r>
              <a:rPr lang="fr-FR" sz="3200" b="1" dirty="0" smtClean="0">
                <a:solidFill>
                  <a:schemeClr val="bg1"/>
                </a:solidFill>
                <a:ea typeface="Batang" pitchFamily="18" charset="-127"/>
                <a:cs typeface="Lucida Sans Unicode" pitchFamily="34" charset="0"/>
              </a:rPr>
              <a:t>PUEDE SER </a:t>
            </a:r>
            <a:r>
              <a:rPr lang="fr-FR" sz="3200" b="1" dirty="0" smtClean="0">
                <a:solidFill>
                  <a:srgbClr val="FD9910"/>
                </a:solidFill>
                <a:ea typeface="Batang" pitchFamily="18" charset="-127"/>
                <a:cs typeface="Lucida Sans Unicode" pitchFamily="34" charset="0"/>
              </a:rPr>
              <a:t>MUY DIFICIL</a:t>
            </a:r>
            <a:endParaRPr lang="fr-FR" sz="3200" b="1" dirty="0">
              <a:solidFill>
                <a:schemeClr val="bg1"/>
              </a:solidFill>
              <a:ea typeface="Batang" pitchFamily="18" charset="-127"/>
              <a:cs typeface="Lucida Sans Unicode" pitchFamily="34" charset="0"/>
            </a:endParaRPr>
          </a:p>
          <a:p>
            <a:r>
              <a:rPr lang="fr-FR" sz="2800" b="1" dirty="0" err="1" smtClean="0">
                <a:solidFill>
                  <a:srgbClr val="FD9910"/>
                </a:solidFill>
                <a:latin typeface="Lucida Calligraphy" pitchFamily="66" charset="0"/>
              </a:rPr>
              <a:t>Falta</a:t>
            </a:r>
            <a:r>
              <a:rPr lang="fr-FR" sz="2800" b="1" dirty="0" smtClean="0">
                <a:solidFill>
                  <a:srgbClr val="FD9910"/>
                </a:solidFill>
                <a:latin typeface="Lucida Calligraphy" pitchFamily="66" charset="0"/>
              </a:rPr>
              <a:t> de </a:t>
            </a:r>
            <a:r>
              <a:rPr lang="fr-FR" sz="2800" b="1" dirty="0" err="1" smtClean="0">
                <a:solidFill>
                  <a:srgbClr val="FD9910"/>
                </a:solidFill>
                <a:latin typeface="Lucida Calligraphy" pitchFamily="66" charset="0"/>
              </a:rPr>
              <a:t>información</a:t>
            </a:r>
            <a:r>
              <a:rPr lang="fr-FR" sz="2800" b="1" dirty="0" smtClean="0">
                <a:solidFill>
                  <a:srgbClr val="FD9910"/>
                </a:solidFill>
                <a:latin typeface="Lucida Calligraphy" pitchFamily="66" charset="0"/>
              </a:rPr>
              <a:t> – </a:t>
            </a:r>
            <a:r>
              <a:rPr lang="fr-FR" sz="2800" b="1" dirty="0" err="1" smtClean="0">
                <a:solidFill>
                  <a:srgbClr val="FD9910"/>
                </a:solidFill>
                <a:latin typeface="Lucida Calligraphy" pitchFamily="66" charset="0"/>
              </a:rPr>
              <a:t>Falta</a:t>
            </a:r>
            <a:r>
              <a:rPr lang="fr-FR" sz="2800" b="1" dirty="0" smtClean="0">
                <a:solidFill>
                  <a:srgbClr val="FD9910"/>
                </a:solidFill>
                <a:latin typeface="Lucida Calligraphy" pitchFamily="66" charset="0"/>
              </a:rPr>
              <a:t> de </a:t>
            </a:r>
            <a:r>
              <a:rPr lang="fr-FR" sz="2800" b="1" dirty="0" err="1" smtClean="0">
                <a:solidFill>
                  <a:srgbClr val="FD9910"/>
                </a:solidFill>
                <a:latin typeface="Lucida Calligraphy" pitchFamily="66" charset="0"/>
              </a:rPr>
              <a:t>visibilidad</a:t>
            </a:r>
            <a:endParaRPr lang="fr-FR" sz="6000" b="1" dirty="0">
              <a:solidFill>
                <a:srgbClr val="FD9910"/>
              </a:solidFill>
              <a:latin typeface="Calibri" pitchFamily="34" charset="0"/>
              <a:ea typeface="Batang" pitchFamily="18" charset="-127"/>
              <a:cs typeface="Lucida Sans Unicode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07503" y="0"/>
            <a:ext cx="90364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FF0000"/>
                </a:solidFill>
              </a:rPr>
              <a:t>¿</a:t>
            </a:r>
            <a:r>
              <a:rPr lang="fr-FR" sz="4400" b="1" dirty="0" err="1" smtClean="0">
                <a:solidFill>
                  <a:srgbClr val="FF0000"/>
                </a:solidFill>
              </a:rPr>
              <a:t>Usted</a:t>
            </a:r>
            <a:r>
              <a:rPr lang="fr-FR" sz="4400" b="1" dirty="0" smtClean="0">
                <a:solidFill>
                  <a:srgbClr val="FF0000"/>
                </a:solidFill>
              </a:rPr>
              <a:t> </a:t>
            </a:r>
            <a:r>
              <a:rPr lang="fr-FR" sz="4400" b="1" dirty="0" err="1" smtClean="0">
                <a:solidFill>
                  <a:srgbClr val="FF0000"/>
                </a:solidFill>
              </a:rPr>
              <a:t>tiene</a:t>
            </a:r>
            <a:r>
              <a:rPr lang="fr-FR" sz="4400" b="1" dirty="0" smtClean="0">
                <a:solidFill>
                  <a:srgbClr val="FF0000"/>
                </a:solidFill>
              </a:rPr>
              <a:t> </a:t>
            </a:r>
            <a:r>
              <a:rPr lang="fr-FR" sz="4400" b="1" dirty="0" err="1" smtClean="0">
                <a:solidFill>
                  <a:srgbClr val="FF0000"/>
                </a:solidFill>
              </a:rPr>
              <a:t>carga</a:t>
            </a:r>
            <a:r>
              <a:rPr lang="fr-FR" sz="4400" b="1" dirty="0" smtClean="0">
                <a:solidFill>
                  <a:srgbClr val="FF0000"/>
                </a:solidFill>
              </a:rPr>
              <a:t> que </a:t>
            </a:r>
            <a:r>
              <a:rPr lang="fr-FR" sz="4400" b="1" dirty="0" err="1" smtClean="0">
                <a:solidFill>
                  <a:srgbClr val="FF0000"/>
                </a:solidFill>
              </a:rPr>
              <a:t>transportar</a:t>
            </a:r>
            <a:r>
              <a:rPr lang="fr-FR" sz="4400" b="1" dirty="0" smtClean="0">
                <a:solidFill>
                  <a:srgbClr val="FF0000"/>
                </a:solidFill>
              </a:rPr>
              <a:t>?</a:t>
            </a:r>
            <a:endParaRPr lang="fr-FR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36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pascal.desile\Google Drive\CEI.BA\BECCA\PRESENTATIONS\PANAMA-REGION 2014\Fotolia_62399024_X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188639"/>
            <a:ext cx="4196091" cy="6286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051720" y="3847694"/>
            <a:ext cx="69127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800" dirty="0" err="1" smtClean="0">
                <a:solidFill>
                  <a:srgbClr val="FF0000"/>
                </a:solidFill>
              </a:rPr>
              <a:t>Tiene</a:t>
            </a:r>
            <a:r>
              <a:rPr lang="fr-FR" sz="4800" dirty="0" smtClean="0">
                <a:solidFill>
                  <a:srgbClr val="FF0000"/>
                </a:solidFill>
              </a:rPr>
              <a:t> </a:t>
            </a:r>
            <a:r>
              <a:rPr lang="fr-FR" sz="6000" b="1" dirty="0" err="1" smtClean="0">
                <a:solidFill>
                  <a:srgbClr val="FF0000"/>
                </a:solidFill>
              </a:rPr>
              <a:t>Carga</a:t>
            </a:r>
            <a:endParaRPr lang="fr-FR" sz="6000" b="1" dirty="0" smtClean="0">
              <a:solidFill>
                <a:srgbClr val="FF0000"/>
              </a:solidFill>
            </a:endParaRPr>
          </a:p>
          <a:p>
            <a:r>
              <a:rPr lang="fr-FR" sz="4800" b="1" dirty="0">
                <a:solidFill>
                  <a:srgbClr val="FF0000"/>
                </a:solidFill>
              </a:rPr>
              <a:t> </a:t>
            </a:r>
            <a:r>
              <a:rPr lang="fr-FR" sz="4800" b="1" dirty="0" smtClean="0">
                <a:solidFill>
                  <a:srgbClr val="FF0000"/>
                </a:solidFill>
              </a:rPr>
              <a:t>     </a:t>
            </a:r>
            <a:r>
              <a:rPr lang="fr-FR" sz="4800" dirty="0" err="1" smtClean="0">
                <a:solidFill>
                  <a:srgbClr val="FF0000"/>
                </a:solidFill>
              </a:rPr>
              <a:t>pero</a:t>
            </a:r>
            <a:r>
              <a:rPr lang="fr-FR" sz="4800" dirty="0" smtClean="0">
                <a:solidFill>
                  <a:srgbClr val="FF0000"/>
                </a:solidFill>
              </a:rPr>
              <a:t> </a:t>
            </a:r>
            <a:r>
              <a:rPr lang="fr-FR" sz="6000" b="1" dirty="0" smtClean="0">
                <a:solidFill>
                  <a:srgbClr val="FF0000"/>
                </a:solidFill>
              </a:rPr>
              <a:t>no Transporte</a:t>
            </a:r>
            <a:endParaRPr lang="fr-FR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4" descr="C:\Users\pascal.desile\Google Drive\CEI.BA\BECCA\PRESENTATIONS\PANAMA-REGION 2014\Photo 018_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29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2843808" y="476672"/>
            <a:ext cx="61926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err="1" smtClean="0">
                <a:solidFill>
                  <a:schemeClr val="bg1"/>
                </a:solidFill>
              </a:rPr>
              <a:t>Tiene</a:t>
            </a:r>
            <a:r>
              <a:rPr lang="fr-FR" sz="4800" dirty="0" smtClean="0">
                <a:solidFill>
                  <a:schemeClr val="bg1"/>
                </a:solidFill>
              </a:rPr>
              <a:t> </a:t>
            </a:r>
            <a:r>
              <a:rPr lang="fr-FR" sz="6000" b="1" dirty="0" smtClean="0">
                <a:solidFill>
                  <a:schemeClr val="bg1"/>
                </a:solidFill>
              </a:rPr>
              <a:t>Transporte </a:t>
            </a:r>
          </a:p>
          <a:p>
            <a:r>
              <a:rPr lang="fr-FR" sz="4800" b="1" dirty="0">
                <a:solidFill>
                  <a:schemeClr val="bg1"/>
                </a:solidFill>
              </a:rPr>
              <a:t> </a:t>
            </a:r>
            <a:r>
              <a:rPr lang="fr-FR" sz="4800" b="1" dirty="0" smtClean="0">
                <a:solidFill>
                  <a:schemeClr val="bg1"/>
                </a:solidFill>
              </a:rPr>
              <a:t>        </a:t>
            </a:r>
            <a:r>
              <a:rPr lang="fr-FR" sz="4800" dirty="0" err="1" smtClean="0">
                <a:solidFill>
                  <a:schemeClr val="bg1"/>
                </a:solidFill>
              </a:rPr>
              <a:t>pero</a:t>
            </a:r>
            <a:r>
              <a:rPr lang="fr-FR" sz="4800" dirty="0" smtClean="0">
                <a:solidFill>
                  <a:schemeClr val="bg1"/>
                </a:solidFill>
              </a:rPr>
              <a:t> </a:t>
            </a:r>
            <a:r>
              <a:rPr lang="fr-FR" sz="6000" b="1" dirty="0" smtClean="0">
                <a:solidFill>
                  <a:schemeClr val="bg1"/>
                </a:solidFill>
              </a:rPr>
              <a:t>no </a:t>
            </a:r>
            <a:r>
              <a:rPr lang="fr-FR" sz="6000" b="1" dirty="0" err="1" smtClean="0">
                <a:solidFill>
                  <a:schemeClr val="bg1"/>
                </a:solidFill>
              </a:rPr>
              <a:t>Carga</a:t>
            </a:r>
            <a:r>
              <a:rPr lang="fr-FR" sz="4800" b="1" dirty="0" smtClean="0">
                <a:solidFill>
                  <a:schemeClr val="bg1"/>
                </a:solidFill>
              </a:rPr>
              <a:t>…</a:t>
            </a:r>
            <a:endParaRPr lang="fr-FR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67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pascal.desile\Google Drive\CEI.BA\BECCA\PRESENTATIONS\PANAMA-REGION 2014\Fotolia_47825549_X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0"/>
            <a:ext cx="1027488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23528" y="2228671"/>
            <a:ext cx="617508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7200" b="1" dirty="0">
                <a:solidFill>
                  <a:srgbClr val="FFFF00"/>
                </a:solidFill>
              </a:rPr>
              <a:t>¿</a:t>
            </a:r>
            <a:r>
              <a:rPr lang="es-CL" sz="7200" b="1" dirty="0">
                <a:solidFill>
                  <a:srgbClr val="FFFF00"/>
                </a:solidFill>
              </a:rPr>
              <a:t>Qué solución</a:t>
            </a:r>
            <a:r>
              <a:rPr lang="es-CL" sz="7200" b="1" dirty="0" smtClean="0">
                <a:solidFill>
                  <a:srgbClr val="FFFF00"/>
                </a:solidFill>
              </a:rPr>
              <a:t>?</a:t>
            </a:r>
            <a:endParaRPr lang="es-CL" sz="7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9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Z:\Pascal.desile\Photos\Lea st julien\000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756577" cy="6898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79512" y="908720"/>
            <a:ext cx="8712968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1200"/>
              </a:spcBef>
            </a:pPr>
            <a:r>
              <a:rPr lang="fr-FR" sz="4400" b="1" dirty="0" smtClean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fr-FR" sz="4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BOLSA DE CARGA</a:t>
            </a:r>
            <a:endParaRPr lang="fr-FR" sz="4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3808" y="2210538"/>
            <a:ext cx="6484194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4800" b="1" dirty="0">
                <a:solidFill>
                  <a:schemeClr val="bg1"/>
                </a:solidFill>
                <a:latin typeface="Lucida Calligraphy" pitchFamily="66" charset="0"/>
              </a:rPr>
              <a:t>¿</a:t>
            </a:r>
            <a:r>
              <a:rPr lang="fr-FR" sz="4800" b="1" dirty="0" err="1">
                <a:solidFill>
                  <a:schemeClr val="bg1"/>
                </a:solidFill>
                <a:latin typeface="Lucida Calligraphy" pitchFamily="66" charset="0"/>
              </a:rPr>
              <a:t>Comó</a:t>
            </a:r>
            <a:r>
              <a:rPr lang="fr-FR" sz="4800" b="1" dirty="0">
                <a:solidFill>
                  <a:schemeClr val="bg1"/>
                </a:solidFill>
                <a:latin typeface="Lucida Calligraphy" pitchFamily="66" charset="0"/>
              </a:rPr>
              <a:t> </a:t>
            </a:r>
            <a:r>
              <a:rPr lang="fr-FR" sz="4800" b="1" dirty="0" err="1" smtClean="0">
                <a:solidFill>
                  <a:schemeClr val="bg1"/>
                </a:solidFill>
                <a:latin typeface="Lucida Calligraphy" pitchFamily="66" charset="0"/>
              </a:rPr>
              <a:t>funciona</a:t>
            </a:r>
            <a:r>
              <a:rPr lang="fr-FR" sz="4800" b="1" dirty="0" smtClean="0">
                <a:solidFill>
                  <a:schemeClr val="bg1"/>
                </a:solidFill>
                <a:latin typeface="Lucida Calligraphy" pitchFamily="66" charset="0"/>
              </a:rPr>
              <a:t> ?</a:t>
            </a:r>
            <a:endParaRPr lang="fr-FR" sz="4800" b="1" dirty="0">
              <a:solidFill>
                <a:schemeClr val="bg1"/>
              </a:solidFill>
              <a:latin typeface="Calibri" pitchFamily="34" charset="0"/>
              <a:ea typeface="Batang" pitchFamily="18" charset="-127"/>
              <a:cs typeface="Lucida Sans Unicod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30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Pascal\Google Drive\CEI.BA\BECCA\PRESENTATIONS\PANAMA-REGION 2014\PHOTOS\Fotolia_48141401_X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869160"/>
            <a:ext cx="3245868" cy="216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pascal.desile\Google Drive\CEI.BA\BECCA\PRESENTATIONS\PANAMA-REGION 2014\iStock_000003119519Smal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429" y="1796916"/>
            <a:ext cx="2448272" cy="3530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2722962" y="1196752"/>
            <a:ext cx="63135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fr-FR" sz="3600" b="1" dirty="0" err="1" smtClean="0">
                <a:solidFill>
                  <a:srgbClr val="FF0000"/>
                </a:solidFill>
              </a:rPr>
              <a:t>Puesta</a:t>
            </a:r>
            <a:r>
              <a:rPr lang="fr-FR" sz="3600" b="1" dirty="0" smtClean="0">
                <a:solidFill>
                  <a:srgbClr val="FF0000"/>
                </a:solidFill>
              </a:rPr>
              <a:t> su </a:t>
            </a:r>
            <a:r>
              <a:rPr lang="fr-FR" sz="3600" b="1" dirty="0" err="1" smtClean="0">
                <a:solidFill>
                  <a:srgbClr val="FF0000"/>
                </a:solidFill>
              </a:rPr>
              <a:t>anuncio</a:t>
            </a:r>
            <a:r>
              <a:rPr lang="fr-FR" sz="3600" b="1" dirty="0" smtClean="0">
                <a:solidFill>
                  <a:srgbClr val="FF0000"/>
                </a:solidFill>
              </a:rPr>
              <a:t> en </a:t>
            </a:r>
            <a:r>
              <a:rPr lang="fr-FR" sz="3600" b="1" dirty="0" err="1">
                <a:solidFill>
                  <a:srgbClr val="FF0000"/>
                </a:solidFill>
              </a:rPr>
              <a:t>línea</a:t>
            </a:r>
            <a:r>
              <a:rPr lang="fr-FR" sz="36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187624" y="3321924"/>
            <a:ext cx="5754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</a:rPr>
              <a:t>2. </a:t>
            </a:r>
            <a:r>
              <a:rPr lang="fr-FR" sz="3600" b="1" dirty="0" err="1" smtClean="0">
                <a:solidFill>
                  <a:srgbClr val="FF0000"/>
                </a:solidFill>
              </a:rPr>
              <a:t>Recibe</a:t>
            </a:r>
            <a:r>
              <a:rPr lang="fr-FR" sz="3600" b="1" dirty="0" smtClean="0">
                <a:solidFill>
                  <a:srgbClr val="FF0000"/>
                </a:solidFill>
              </a:rPr>
              <a:t> </a:t>
            </a:r>
            <a:r>
              <a:rPr lang="fr-FR" sz="3600" b="1" dirty="0" err="1" smtClean="0">
                <a:solidFill>
                  <a:srgbClr val="FF0000"/>
                </a:solidFill>
              </a:rPr>
              <a:t>Cotizaciones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405627" y="5229200"/>
            <a:ext cx="5429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</a:rPr>
              <a:t>3. </a:t>
            </a:r>
            <a:r>
              <a:rPr lang="fr-FR" sz="3600" b="1" dirty="0" err="1" smtClean="0">
                <a:solidFill>
                  <a:srgbClr val="FF0000"/>
                </a:solidFill>
              </a:rPr>
              <a:t>Seleccione</a:t>
            </a:r>
            <a:r>
              <a:rPr lang="fr-FR" sz="3600" b="1" dirty="0" smtClean="0">
                <a:solidFill>
                  <a:srgbClr val="FF0000"/>
                </a:solidFill>
              </a:rPr>
              <a:t> la </a:t>
            </a:r>
            <a:r>
              <a:rPr lang="fr-FR" sz="3600" b="1" dirty="0" err="1" smtClean="0">
                <a:solidFill>
                  <a:srgbClr val="FF0000"/>
                </a:solidFill>
              </a:rPr>
              <a:t>oferta</a:t>
            </a:r>
            <a:r>
              <a:rPr lang="fr-FR" sz="3600" b="1" dirty="0">
                <a:solidFill>
                  <a:srgbClr val="FF0000"/>
                </a:solidFill>
              </a:rPr>
              <a:t> </a:t>
            </a:r>
            <a:r>
              <a:rPr lang="fr-FR" sz="3600" b="1" dirty="0" err="1">
                <a:solidFill>
                  <a:srgbClr val="FF0000"/>
                </a:solidFill>
              </a:rPr>
              <a:t>más</a:t>
            </a:r>
            <a:r>
              <a:rPr lang="fr-FR" sz="3600" b="1" dirty="0">
                <a:solidFill>
                  <a:srgbClr val="FF0000"/>
                </a:solidFill>
              </a:rPr>
              <a:t> </a:t>
            </a:r>
            <a:r>
              <a:rPr lang="fr-FR" sz="3600" b="1" dirty="0" err="1">
                <a:solidFill>
                  <a:srgbClr val="FF0000"/>
                </a:solidFill>
              </a:rPr>
              <a:t>conveniente</a:t>
            </a:r>
            <a:endParaRPr lang="fr-FR" sz="3600" b="1" dirty="0">
              <a:solidFill>
                <a:srgbClr val="FF0000"/>
              </a:solidFill>
            </a:endParaRPr>
          </a:p>
        </p:txBody>
      </p:sp>
      <p:pic>
        <p:nvPicPr>
          <p:cNvPr id="10" name="Picture 2" descr="C:\Users\pascal.desile\Google Drive\CEI.BA\BECCA\PRESENTATIONS\PANAMA-REGION 2014\iStock_000000651819Smal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7" y="-262725"/>
            <a:ext cx="2428883" cy="3639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2284269" y="116632"/>
            <a:ext cx="65362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D62A5"/>
                </a:solidFill>
              </a:rPr>
              <a:t>¿</a:t>
            </a:r>
            <a:r>
              <a:rPr lang="fr-FR" sz="4000" b="1" dirty="0" err="1" smtClean="0">
                <a:solidFill>
                  <a:srgbClr val="0D62A5"/>
                </a:solidFill>
              </a:rPr>
              <a:t>Tiene</a:t>
            </a:r>
            <a:r>
              <a:rPr lang="fr-FR" sz="4000" b="1" dirty="0" smtClean="0">
                <a:solidFill>
                  <a:srgbClr val="0D62A5"/>
                </a:solidFill>
              </a:rPr>
              <a:t> </a:t>
            </a:r>
            <a:r>
              <a:rPr lang="fr-FR" sz="4000" b="1" dirty="0" err="1" smtClean="0">
                <a:solidFill>
                  <a:srgbClr val="0D62A5"/>
                </a:solidFill>
              </a:rPr>
              <a:t>carga</a:t>
            </a:r>
            <a:r>
              <a:rPr lang="fr-FR" sz="4000" b="1" dirty="0" smtClean="0">
                <a:solidFill>
                  <a:srgbClr val="0D62A5"/>
                </a:solidFill>
              </a:rPr>
              <a:t> que </a:t>
            </a:r>
            <a:r>
              <a:rPr lang="fr-FR" sz="4000" b="1" dirty="0" err="1" smtClean="0">
                <a:solidFill>
                  <a:srgbClr val="0D62A5"/>
                </a:solidFill>
              </a:rPr>
              <a:t>transportar</a:t>
            </a:r>
            <a:r>
              <a:rPr lang="fr-FR" sz="4000" b="1" dirty="0" smtClean="0">
                <a:solidFill>
                  <a:srgbClr val="0D62A5"/>
                </a:solidFill>
              </a:rPr>
              <a:t>?</a:t>
            </a:r>
            <a:endParaRPr lang="fr-FR" sz="4000" b="1" dirty="0">
              <a:solidFill>
                <a:srgbClr val="0D62A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153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pascal.desile\Google Drive\CEI.BA\BECCA\PRESENTATIONS\PANAMA-REGION 2014\Fotolia_46994464_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4323" y="0"/>
            <a:ext cx="9324528" cy="6993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1979712" y="782341"/>
            <a:ext cx="7308304" cy="7837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latin typeface="+mn-lt"/>
              </a:rPr>
              <a:t>¿Es </a:t>
            </a:r>
            <a:r>
              <a:rPr lang="fr-FR" b="1" dirty="0" err="1">
                <a:latin typeface="+mn-lt"/>
              </a:rPr>
              <a:t>Operador</a:t>
            </a:r>
            <a:r>
              <a:rPr lang="fr-FR" b="1" dirty="0">
                <a:latin typeface="+mn-lt"/>
              </a:rPr>
              <a:t> de Transporte?</a:t>
            </a:r>
          </a:p>
          <a:p>
            <a:endParaRPr lang="fr-FR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023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pascal.desile\Google Drive\CEI.BA\BECCA\PRESENTATIONS\PANAMA-REGION 2014\Fotolia_49870333_X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93394"/>
            <a:ext cx="2564606" cy="2564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Users\pascal.desile\Google Drive\CEI.BA\BECCA\PRESENTATIONS\PANAMA-REGION 2014\Fotolia_55776006_X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593" y="2276872"/>
            <a:ext cx="3799903" cy="2849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2722962" y="620688"/>
            <a:ext cx="63135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fr-FR" sz="3600" b="1" dirty="0" smtClean="0">
                <a:solidFill>
                  <a:srgbClr val="FF0000"/>
                </a:solidFill>
              </a:rPr>
              <a:t>Consulte y </a:t>
            </a:r>
            <a:r>
              <a:rPr lang="fr-FR" sz="3600" b="1" dirty="0" err="1" smtClean="0">
                <a:solidFill>
                  <a:srgbClr val="FF0000"/>
                </a:solidFill>
              </a:rPr>
              <a:t>reciba</a:t>
            </a:r>
            <a:r>
              <a:rPr lang="fr-FR" sz="3600" b="1" dirty="0" smtClean="0">
                <a:solidFill>
                  <a:srgbClr val="FF0000"/>
                </a:solidFill>
              </a:rPr>
              <a:t> </a:t>
            </a:r>
            <a:r>
              <a:rPr lang="fr-FR" sz="3600" b="1" dirty="0" err="1" smtClean="0">
                <a:solidFill>
                  <a:srgbClr val="FF0000"/>
                </a:solidFill>
              </a:rPr>
              <a:t>por</a:t>
            </a:r>
            <a:r>
              <a:rPr lang="fr-FR" sz="3600" b="1" dirty="0" smtClean="0">
                <a:solidFill>
                  <a:srgbClr val="FF0000"/>
                </a:solidFill>
              </a:rPr>
              <a:t> email las </a:t>
            </a:r>
            <a:r>
              <a:rPr lang="fr-FR" sz="3600" b="1" dirty="0" err="1" smtClean="0">
                <a:solidFill>
                  <a:srgbClr val="FF0000"/>
                </a:solidFill>
              </a:rPr>
              <a:t>ofertas</a:t>
            </a:r>
            <a:r>
              <a:rPr lang="fr-FR" sz="3600" b="1" dirty="0" smtClean="0">
                <a:solidFill>
                  <a:srgbClr val="FF0000"/>
                </a:solidFill>
              </a:rPr>
              <a:t> de </a:t>
            </a:r>
            <a:r>
              <a:rPr lang="fr-FR" sz="3600" b="1" dirty="0" err="1" smtClean="0">
                <a:solidFill>
                  <a:srgbClr val="FF0000"/>
                </a:solidFill>
              </a:rPr>
              <a:t>carga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25366" y="3143247"/>
            <a:ext cx="5754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</a:rPr>
              <a:t>2. </a:t>
            </a:r>
            <a:r>
              <a:rPr lang="fr-FR" sz="3600" b="1" dirty="0" err="1" smtClean="0">
                <a:solidFill>
                  <a:srgbClr val="FF0000"/>
                </a:solidFill>
              </a:rPr>
              <a:t>Proponga</a:t>
            </a:r>
            <a:r>
              <a:rPr lang="fr-FR" sz="3600" b="1" dirty="0" smtClean="0">
                <a:solidFill>
                  <a:srgbClr val="FF0000"/>
                </a:solidFill>
              </a:rPr>
              <a:t> sus </a:t>
            </a:r>
            <a:r>
              <a:rPr lang="fr-FR" sz="3600" b="1" dirty="0" err="1" smtClean="0">
                <a:solidFill>
                  <a:srgbClr val="FF0000"/>
                </a:solidFill>
              </a:rPr>
              <a:t>cotizaciones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419872" y="5369795"/>
            <a:ext cx="5429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</a:rPr>
              <a:t>3. </a:t>
            </a:r>
            <a:r>
              <a:rPr lang="fr-FR" sz="3600" b="1" dirty="0" err="1" smtClean="0">
                <a:solidFill>
                  <a:srgbClr val="FF0000"/>
                </a:solidFill>
              </a:rPr>
              <a:t>Sea</a:t>
            </a:r>
            <a:r>
              <a:rPr lang="fr-FR" sz="3600" b="1" dirty="0" smtClean="0">
                <a:solidFill>
                  <a:srgbClr val="FF0000"/>
                </a:solidFill>
              </a:rPr>
              <a:t> </a:t>
            </a:r>
            <a:r>
              <a:rPr lang="fr-FR" sz="3600" b="1" dirty="0" err="1" smtClean="0">
                <a:solidFill>
                  <a:srgbClr val="FF0000"/>
                </a:solidFill>
              </a:rPr>
              <a:t>seleccionado</a:t>
            </a:r>
            <a:r>
              <a:rPr lang="fr-FR" sz="3600" b="1" dirty="0" smtClean="0">
                <a:solidFill>
                  <a:srgbClr val="FF0000"/>
                </a:solidFill>
              </a:rPr>
              <a:t> en sus </a:t>
            </a:r>
            <a:r>
              <a:rPr lang="fr-FR" sz="3600" b="1" dirty="0" err="1" smtClean="0">
                <a:solidFill>
                  <a:srgbClr val="FF0000"/>
                </a:solidFill>
              </a:rPr>
              <a:t>mejores</a:t>
            </a:r>
            <a:r>
              <a:rPr lang="fr-FR" sz="3600" b="1" dirty="0" smtClean="0">
                <a:solidFill>
                  <a:srgbClr val="FF0000"/>
                </a:solidFill>
              </a:rPr>
              <a:t> </a:t>
            </a:r>
            <a:r>
              <a:rPr lang="fr-FR" sz="3600" b="1" dirty="0" err="1" smtClean="0">
                <a:solidFill>
                  <a:srgbClr val="FF0000"/>
                </a:solidFill>
              </a:rPr>
              <a:t>propuestas</a:t>
            </a:r>
            <a:endParaRPr lang="fr-FR" sz="3600" b="1" dirty="0">
              <a:solidFill>
                <a:srgbClr val="FF0000"/>
              </a:solidFill>
            </a:endParaRPr>
          </a:p>
        </p:txBody>
      </p:sp>
      <p:pic>
        <p:nvPicPr>
          <p:cNvPr id="13" name="Image 12" descr="Fotolia_48828601_X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366" y="116632"/>
            <a:ext cx="2517808" cy="25178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2053</TotalTime>
  <Words>113</Words>
  <Application>Microsoft Office PowerPoint</Application>
  <PresentationFormat>Presentación en pantalla (4:3)</PresentationFormat>
  <Paragraphs>35</Paragraphs>
  <Slides>15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3" baseType="lpstr">
      <vt:lpstr>Batang</vt:lpstr>
      <vt:lpstr>Arial</vt:lpstr>
      <vt:lpstr>Calibri</vt:lpstr>
      <vt:lpstr>Lucida Calligraphy</vt:lpstr>
      <vt:lpstr>Lucida Sans Unicode</vt:lpstr>
      <vt:lpstr>Verdana</vt:lpstr>
      <vt:lpstr>Wingdings</vt:lpstr>
      <vt:lpstr>Thème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pascal.desile</dc:creator>
  <cp:lastModifiedBy>comunicaciones g</cp:lastModifiedBy>
  <cp:revision>100</cp:revision>
  <dcterms:created xsi:type="dcterms:W3CDTF">2013-06-17T20:08:29Z</dcterms:created>
  <dcterms:modified xsi:type="dcterms:W3CDTF">2014-04-03T17:06:24Z</dcterms:modified>
</cp:coreProperties>
</file>