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347" r:id="rId3"/>
    <p:sldId id="348" r:id="rId4"/>
    <p:sldId id="351" r:id="rId5"/>
    <p:sldId id="350" r:id="rId6"/>
  </p:sldIdLst>
  <p:sldSz cx="9144000" cy="6858000" type="screen4x3"/>
  <p:notesSz cx="7010400" cy="9296400"/>
  <p:defaultTextStyle>
    <a:defPPr>
      <a:defRPr lang="es-ES_tradnl"/>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E4E4"/>
    <a:srgbClr val="E2E2E2"/>
    <a:srgbClr val="D9F9B5"/>
    <a:srgbClr val="327D09"/>
    <a:srgbClr val="6CAB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1" autoAdjust="0"/>
    <p:restoredTop sz="75256" autoAdjust="0"/>
  </p:normalViewPr>
  <p:slideViewPr>
    <p:cSldViewPr snapToGrid="0" snapToObjects="1">
      <p:cViewPr>
        <p:scale>
          <a:sx n="70" d="100"/>
          <a:sy n="70" d="100"/>
        </p:scale>
        <p:origin x="-2280" y="-248"/>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0"/>
    </p:cViewPr>
  </p:sorterViewPr>
  <p:notesViewPr>
    <p:cSldViewPr snapToGrid="0" snapToObjects="1">
      <p:cViewPr>
        <p:scale>
          <a:sx n="90" d="100"/>
          <a:sy n="90" d="100"/>
        </p:scale>
        <p:origin x="-1944" y="254"/>
      </p:cViewPr>
      <p:guideLst>
        <p:guide orient="horz" pos="2928"/>
        <p:guide pos="2207"/>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5138"/>
          </a:xfrm>
          <a:prstGeom prst="rect">
            <a:avLst/>
          </a:prstGeom>
        </p:spPr>
        <p:txBody>
          <a:bodyPr vert="horz" lIns="92446" tIns="46223" rIns="92446" bIns="46223" rtlCol="0"/>
          <a:lstStyle>
            <a:lvl1pPr algn="l">
              <a:defRPr sz="1200">
                <a:latin typeface="Calibri" pitchFamily="34" charset="0"/>
                <a:ea typeface="MS PGothic" pitchFamily="34" charset="-128"/>
                <a:cs typeface="+mn-cs"/>
              </a:defRPr>
            </a:lvl1pPr>
          </a:lstStyle>
          <a:p>
            <a:pPr>
              <a:defRPr/>
            </a:pPr>
            <a:endParaRPr lang="es-ES"/>
          </a:p>
        </p:txBody>
      </p:sp>
      <p:sp>
        <p:nvSpPr>
          <p:cNvPr id="3" name="Marcador de fecha 2"/>
          <p:cNvSpPr>
            <a:spLocks noGrp="1"/>
          </p:cNvSpPr>
          <p:nvPr>
            <p:ph type="dt" sz="quarter" idx="1"/>
          </p:nvPr>
        </p:nvSpPr>
        <p:spPr>
          <a:xfrm>
            <a:off x="3970338" y="0"/>
            <a:ext cx="3038475" cy="465138"/>
          </a:xfrm>
          <a:prstGeom prst="rect">
            <a:avLst/>
          </a:prstGeom>
        </p:spPr>
        <p:txBody>
          <a:bodyPr vert="horz" wrap="square" lIns="92446" tIns="46223" rIns="92446" bIns="46223" numCol="1" anchor="t" anchorCtr="0" compatLnSpc="1">
            <a:prstTxWarp prst="textNoShape">
              <a:avLst/>
            </a:prstTxWarp>
          </a:bodyPr>
          <a:lstStyle>
            <a:lvl1pPr algn="r">
              <a:defRPr sz="1200">
                <a:cs typeface="+mn-cs"/>
              </a:defRPr>
            </a:lvl1pPr>
          </a:lstStyle>
          <a:p>
            <a:pPr>
              <a:defRPr/>
            </a:pPr>
            <a:fld id="{9AA76CCA-2595-4B2D-BD05-9D12FD6980D5}" type="datetimeFigureOut">
              <a:rPr lang="es-ES"/>
              <a:pPr>
                <a:defRPr/>
              </a:pPr>
              <a:t>04/04/14</a:t>
            </a:fld>
            <a:endParaRPr lang="es-ES"/>
          </a:p>
        </p:txBody>
      </p:sp>
      <p:sp>
        <p:nvSpPr>
          <p:cNvPr id="4" name="Marcador de pie de página 3"/>
          <p:cNvSpPr>
            <a:spLocks noGrp="1"/>
          </p:cNvSpPr>
          <p:nvPr>
            <p:ph type="ftr" sz="quarter" idx="2"/>
          </p:nvPr>
        </p:nvSpPr>
        <p:spPr>
          <a:xfrm>
            <a:off x="0" y="8829675"/>
            <a:ext cx="3038475" cy="465138"/>
          </a:xfrm>
          <a:prstGeom prst="rect">
            <a:avLst/>
          </a:prstGeom>
        </p:spPr>
        <p:txBody>
          <a:bodyPr vert="horz" lIns="92446" tIns="46223" rIns="92446" bIns="46223" rtlCol="0" anchor="b"/>
          <a:lstStyle>
            <a:lvl1pPr algn="l">
              <a:defRPr sz="1200">
                <a:latin typeface="Calibri" pitchFamily="34" charset="0"/>
                <a:ea typeface="MS PGothic" pitchFamily="34" charset="-128"/>
                <a:cs typeface="+mn-cs"/>
              </a:defRPr>
            </a:lvl1pPr>
          </a:lstStyle>
          <a:p>
            <a:pPr>
              <a:defRPr/>
            </a:pPr>
            <a:endParaRPr lang="es-ES"/>
          </a:p>
        </p:txBody>
      </p:sp>
      <p:sp>
        <p:nvSpPr>
          <p:cNvPr id="5" name="Marcador de número de diapositiva 4"/>
          <p:cNvSpPr>
            <a:spLocks noGrp="1"/>
          </p:cNvSpPr>
          <p:nvPr>
            <p:ph type="sldNum" sz="quarter" idx="3"/>
          </p:nvPr>
        </p:nvSpPr>
        <p:spPr>
          <a:xfrm>
            <a:off x="3970338" y="8829675"/>
            <a:ext cx="3038475" cy="465138"/>
          </a:xfrm>
          <a:prstGeom prst="rect">
            <a:avLst/>
          </a:prstGeom>
        </p:spPr>
        <p:txBody>
          <a:bodyPr vert="horz" wrap="square" lIns="92446" tIns="46223" rIns="92446" bIns="46223" numCol="1" anchor="b" anchorCtr="0" compatLnSpc="1">
            <a:prstTxWarp prst="textNoShape">
              <a:avLst/>
            </a:prstTxWarp>
          </a:bodyPr>
          <a:lstStyle>
            <a:lvl1pPr algn="r">
              <a:defRPr sz="1200">
                <a:cs typeface="+mn-cs"/>
              </a:defRPr>
            </a:lvl1pPr>
          </a:lstStyle>
          <a:p>
            <a:pPr>
              <a:defRPr/>
            </a:pPr>
            <a:fld id="{37A25C92-C738-4796-80C3-278D3DAFD50A}" type="slidenum">
              <a:rPr lang="es-ES"/>
              <a:pPr>
                <a:defRPr/>
              </a:pPr>
              <a:t>‹Nr.›</a:t>
            </a:fld>
            <a:endParaRPr lang="es-ES"/>
          </a:p>
        </p:txBody>
      </p:sp>
    </p:spTree>
    <p:extLst>
      <p:ext uri="{BB962C8B-B14F-4D97-AF65-F5344CB8AC3E}">
        <p14:creationId xmlns:p14="http://schemas.microsoft.com/office/powerpoint/2010/main" val="73637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2446" tIns="46223" rIns="92446" bIns="46223" rtlCol="0"/>
          <a:lstStyle>
            <a:lvl1pPr algn="l">
              <a:defRPr sz="1200">
                <a:cs typeface="+mn-cs"/>
              </a:defRPr>
            </a:lvl1pPr>
          </a:lstStyle>
          <a:p>
            <a:pPr>
              <a:defRPr/>
            </a:pPr>
            <a:endParaRPr lang="es-MX"/>
          </a:p>
        </p:txBody>
      </p:sp>
      <p:sp>
        <p:nvSpPr>
          <p:cNvPr id="3" name="2 Marcador de fecha"/>
          <p:cNvSpPr>
            <a:spLocks noGrp="1"/>
          </p:cNvSpPr>
          <p:nvPr>
            <p:ph type="dt" idx="1"/>
          </p:nvPr>
        </p:nvSpPr>
        <p:spPr>
          <a:xfrm>
            <a:off x="3970338" y="0"/>
            <a:ext cx="3038475" cy="465138"/>
          </a:xfrm>
          <a:prstGeom prst="rect">
            <a:avLst/>
          </a:prstGeom>
        </p:spPr>
        <p:txBody>
          <a:bodyPr vert="horz" lIns="92446" tIns="46223" rIns="92446" bIns="46223" rtlCol="0"/>
          <a:lstStyle>
            <a:lvl1pPr algn="r">
              <a:defRPr sz="1200">
                <a:cs typeface="+mn-cs"/>
              </a:defRPr>
            </a:lvl1pPr>
          </a:lstStyle>
          <a:p>
            <a:pPr>
              <a:defRPr/>
            </a:pPr>
            <a:fld id="{C2EA97D0-F37F-47AC-B7DF-1734EED78D74}" type="datetimeFigureOut">
              <a:rPr lang="es-MX"/>
              <a:pPr>
                <a:defRPr/>
              </a:pPr>
              <a:t>04/04/14</a:t>
            </a:fld>
            <a:endParaRPr lang="es-MX"/>
          </a:p>
        </p:txBody>
      </p:sp>
      <p:sp>
        <p:nvSpPr>
          <p:cNvPr id="4" name="3 Marcador de imagen de diapositiva"/>
          <p:cNvSpPr>
            <a:spLocks noGrp="1" noRot="1" noChangeAspect="1"/>
          </p:cNvSpPr>
          <p:nvPr>
            <p:ph type="sldImg" idx="2"/>
          </p:nvPr>
        </p:nvSpPr>
        <p:spPr>
          <a:xfrm>
            <a:off x="1181100" y="696913"/>
            <a:ext cx="4649788" cy="3487737"/>
          </a:xfrm>
          <a:prstGeom prst="rect">
            <a:avLst/>
          </a:prstGeom>
          <a:noFill/>
          <a:ln w="12700">
            <a:solidFill>
              <a:prstClr val="black"/>
            </a:solidFill>
          </a:ln>
        </p:spPr>
        <p:txBody>
          <a:bodyPr vert="horz" lIns="92446" tIns="46223" rIns="92446" bIns="46223" rtlCol="0" anchor="ctr"/>
          <a:lstStyle/>
          <a:p>
            <a:pPr lvl="0"/>
            <a:endParaRPr lang="es-MX" noProof="0" smtClean="0"/>
          </a:p>
        </p:txBody>
      </p:sp>
      <p:sp>
        <p:nvSpPr>
          <p:cNvPr id="5" name="4 Marcador de notas"/>
          <p:cNvSpPr>
            <a:spLocks noGrp="1"/>
          </p:cNvSpPr>
          <p:nvPr>
            <p:ph type="body" sz="quarter" idx="3"/>
          </p:nvPr>
        </p:nvSpPr>
        <p:spPr>
          <a:xfrm>
            <a:off x="701675" y="4414838"/>
            <a:ext cx="5608638" cy="4184650"/>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2446" tIns="46223" rIns="92446" bIns="46223" rtlCol="0" anchor="b"/>
          <a:lstStyle>
            <a:lvl1pPr algn="l">
              <a:defRPr sz="1200">
                <a:cs typeface="+mn-cs"/>
              </a:defRPr>
            </a:lvl1pPr>
          </a:lstStyle>
          <a:p>
            <a:pPr>
              <a:defRPr/>
            </a:pPr>
            <a:endParaRPr lang="es-MX"/>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2446" tIns="46223" rIns="92446" bIns="46223" rtlCol="0" anchor="b"/>
          <a:lstStyle>
            <a:lvl1pPr algn="r">
              <a:defRPr sz="1200">
                <a:cs typeface="+mn-cs"/>
              </a:defRPr>
            </a:lvl1pPr>
          </a:lstStyle>
          <a:p>
            <a:pPr>
              <a:defRPr/>
            </a:pPr>
            <a:fld id="{D2462820-91A8-4FC0-B82E-28EADABF20BE}" type="slidenum">
              <a:rPr lang="es-MX"/>
              <a:pPr>
                <a:defRPr/>
              </a:pPr>
              <a:t>‹Nr.›</a:t>
            </a:fld>
            <a:endParaRPr lang="es-MX"/>
          </a:p>
        </p:txBody>
      </p:sp>
    </p:spTree>
    <p:extLst>
      <p:ext uri="{BB962C8B-B14F-4D97-AF65-F5344CB8AC3E}">
        <p14:creationId xmlns:p14="http://schemas.microsoft.com/office/powerpoint/2010/main" val="15660384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60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2779D33-BDDE-408A-AA32-6333828FFDA9}" type="slidenum">
              <a:rPr lang="es-MX" smtClean="0"/>
              <a:pPr>
                <a:defRPr/>
              </a:pPr>
              <a:t>1</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mn-cs"/>
              </a:defRPr>
            </a:lvl1pPr>
          </a:lstStyle>
          <a:p>
            <a:pPr>
              <a:defRPr/>
            </a:pPr>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mn-cs"/>
              </a:defRPr>
            </a:lvl1pPr>
          </a:lstStyle>
          <a:p>
            <a:pPr>
              <a:defRPr/>
            </a:pPr>
            <a:fld id="{2283D44F-D70E-489E-8879-970A7EA7130C}" type="slidenum">
              <a:rPr lang="es-ES_tradnl"/>
              <a:pPr>
                <a:defRPr/>
              </a:pPr>
              <a:t>‹Nr.›</a:t>
            </a:fld>
            <a:endParaRPr lang="es-ES_tradnl"/>
          </a:p>
        </p:txBody>
      </p:sp>
    </p:spTree>
  </p:cSld>
  <p:clrMap bg1="lt1" tx1="dk1" bg2="lt2" tx2="dk2" accent1="accent1" accent2="accent2" accent3="accent3" accent4="accent4" accent5="accent5" accent6="accent6" hlink="hlink" folHlink="folHlink"/>
  <p:sldLayoutIdLst>
    <p:sldLayoutId id="2147484121" r:id="rId1"/>
    <p:sldLayoutId id="2147484122"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3 Rectángulo"/>
          <p:cNvSpPr>
            <a:spLocks noChangeArrowheads="1"/>
          </p:cNvSpPr>
          <p:nvPr/>
        </p:nvSpPr>
        <p:spPr bwMode="auto">
          <a:xfrm>
            <a:off x="3384550" y="6127750"/>
            <a:ext cx="2525713" cy="388938"/>
          </a:xfrm>
          <a:prstGeom prst="rect">
            <a:avLst/>
          </a:prstGeom>
          <a:noFill/>
          <a:ln w="9525">
            <a:noFill/>
            <a:miter lim="800000"/>
            <a:headEnd/>
            <a:tailEnd/>
          </a:ln>
        </p:spPr>
        <p:txBody>
          <a:bodyPr anchor="ctr"/>
          <a:lstStyle/>
          <a:p>
            <a:pPr algn="ctr"/>
            <a:r>
              <a:rPr lang="es-MX" sz="1600" dirty="0" smtClean="0">
                <a:solidFill>
                  <a:srgbClr val="7F7F7F"/>
                </a:solidFill>
                <a:latin typeface="Constantia" pitchFamily="18" charset="0"/>
              </a:rPr>
              <a:t>April, </a:t>
            </a:r>
            <a:r>
              <a:rPr lang="es-MX" sz="1600" dirty="0" smtClean="0">
                <a:solidFill>
                  <a:srgbClr val="7F7F7F"/>
                </a:solidFill>
                <a:latin typeface="Constantia" pitchFamily="18" charset="0"/>
              </a:rPr>
              <a:t>2014</a:t>
            </a:r>
            <a:endParaRPr lang="es-MX" sz="1600" dirty="0">
              <a:solidFill>
                <a:srgbClr val="7F7F7F"/>
              </a:solidFill>
              <a:latin typeface="Constantia" pitchFamily="18" charset="0"/>
            </a:endParaRPr>
          </a:p>
        </p:txBody>
      </p:sp>
      <p:sp>
        <p:nvSpPr>
          <p:cNvPr id="6" name="Título 1"/>
          <p:cNvSpPr txBox="1">
            <a:spLocks/>
          </p:cNvSpPr>
          <p:nvPr/>
        </p:nvSpPr>
        <p:spPr bwMode="auto">
          <a:xfrm>
            <a:off x="1774825" y="3903663"/>
            <a:ext cx="5676900" cy="2033587"/>
          </a:xfrm>
          <a:prstGeom prst="rect">
            <a:avLst/>
          </a:prstGeom>
          <a:solidFill>
            <a:srgbClr val="C00000"/>
          </a:solidFill>
          <a:ln w="9525">
            <a:solidFill>
              <a:schemeClr val="bg1">
                <a:lumMod val="50000"/>
              </a:schemeClr>
            </a:solidFill>
            <a:miter lim="800000"/>
            <a:headEnd/>
            <a:tailEnd/>
          </a:ln>
        </p:spPr>
        <p:txBody>
          <a:bodyPr anchor="ctr"/>
          <a:lstStyle/>
          <a:p>
            <a:pPr algn="ctr">
              <a:defRPr/>
            </a:pPr>
            <a:r>
              <a:rPr lang="en-US" sz="2800" b="1" dirty="0" smtClean="0">
                <a:solidFill>
                  <a:schemeClr val="bg1"/>
                </a:solidFill>
                <a:latin typeface="Constantia" pitchFamily="18" charset="0"/>
              </a:rPr>
              <a:t>Regional strategy for the International Transit of Goods Procedure</a:t>
            </a:r>
          </a:p>
        </p:txBody>
      </p:sp>
      <p:sp>
        <p:nvSpPr>
          <p:cNvPr id="7" name="6 Rectángulo"/>
          <p:cNvSpPr>
            <a:spLocks noChangeArrowheads="1"/>
          </p:cNvSpPr>
          <p:nvPr/>
        </p:nvSpPr>
        <p:spPr bwMode="auto">
          <a:xfrm>
            <a:off x="1855788" y="3998913"/>
            <a:ext cx="5486400" cy="1814512"/>
          </a:xfrm>
          <a:prstGeom prst="rect">
            <a:avLst/>
          </a:prstGeom>
          <a:noFill/>
          <a:ln w="9525">
            <a:solidFill>
              <a:schemeClr val="bg1"/>
            </a:solidFill>
            <a:miter lim="800000"/>
            <a:headEnd/>
            <a:tailEnd/>
          </a:ln>
          <a:effectLst>
            <a:outerShdw blurRad="63500" dist="23000" dir="5400000" rotWithShape="0">
              <a:srgbClr val="000000">
                <a:alpha val="34999"/>
              </a:srgbClr>
            </a:outerShdw>
          </a:effectLst>
          <a:extLst/>
        </p:spPr>
        <p:txBody>
          <a:bodyPr anchor="ctr"/>
          <a:lstStyle/>
          <a:p>
            <a:pPr algn="ctr">
              <a:defRPr/>
            </a:pPr>
            <a:endParaRPr lang="es-MX" dirty="0">
              <a:solidFill>
                <a:schemeClr val="lt1"/>
              </a:solidFill>
              <a:latin typeface="+mn-l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4357688" y="658813"/>
            <a:ext cx="4494212" cy="0"/>
          </a:xfrm>
          <a:prstGeom prst="line">
            <a:avLst/>
          </a:prstGeom>
          <a:ln>
            <a:solidFill>
              <a:srgbClr val="CC0000"/>
            </a:solidFill>
          </a:ln>
        </p:spPr>
        <p:style>
          <a:lnRef idx="2">
            <a:schemeClr val="accent1"/>
          </a:lnRef>
          <a:fillRef idx="0">
            <a:schemeClr val="accent1"/>
          </a:fillRef>
          <a:effectRef idx="1">
            <a:schemeClr val="accent1"/>
          </a:effectRef>
          <a:fontRef idx="minor">
            <a:schemeClr val="tx1"/>
          </a:fontRef>
        </p:style>
      </p:cxnSp>
      <p:sp>
        <p:nvSpPr>
          <p:cNvPr id="6147" name="Marcador de número de diapositiva 5"/>
          <p:cNvSpPr txBox="1">
            <a:spLocks/>
          </p:cNvSpPr>
          <p:nvPr/>
        </p:nvSpPr>
        <p:spPr bwMode="auto">
          <a:xfrm>
            <a:off x="8139113" y="6418263"/>
            <a:ext cx="638175" cy="365125"/>
          </a:xfrm>
          <a:prstGeom prst="rect">
            <a:avLst/>
          </a:prstGeom>
          <a:noFill/>
          <a:ln w="9525">
            <a:noFill/>
            <a:miter lim="800000"/>
            <a:headEnd/>
            <a:tailEnd/>
          </a:ln>
        </p:spPr>
        <p:txBody>
          <a:bodyPr anchor="ctr"/>
          <a:lstStyle/>
          <a:p>
            <a:pPr algn="r"/>
            <a:fld id="{BE931B12-1371-4A44-B521-DF06ACB7D5E6}" type="slidenum">
              <a:rPr lang="es-ES_tradnl" sz="1200"/>
              <a:pPr algn="r"/>
              <a:t>2</a:t>
            </a:fld>
            <a:endParaRPr lang="es-ES_tradnl" sz="1200"/>
          </a:p>
        </p:txBody>
      </p:sp>
      <p:sp>
        <p:nvSpPr>
          <p:cNvPr id="6148" name="12 Rectángulo"/>
          <p:cNvSpPr>
            <a:spLocks noChangeArrowheads="1"/>
          </p:cNvSpPr>
          <p:nvPr/>
        </p:nvSpPr>
        <p:spPr bwMode="auto">
          <a:xfrm>
            <a:off x="6534403" y="211138"/>
            <a:ext cx="2403222" cy="400110"/>
          </a:xfrm>
          <a:prstGeom prst="rect">
            <a:avLst/>
          </a:prstGeom>
          <a:noFill/>
          <a:ln w="9525">
            <a:noFill/>
            <a:miter lim="800000"/>
            <a:headEnd/>
            <a:tailEnd/>
          </a:ln>
        </p:spPr>
        <p:txBody>
          <a:bodyPr wrap="none">
            <a:spAutoFit/>
          </a:bodyPr>
          <a:lstStyle/>
          <a:p>
            <a:pPr algn="r"/>
            <a:r>
              <a:rPr lang="es-MX" sz="2000" b="1" dirty="0" smtClean="0">
                <a:latin typeface="Constantia" pitchFamily="18" charset="0"/>
              </a:rPr>
              <a:t>Regional proposal </a:t>
            </a:r>
            <a:endParaRPr lang="es-MX" sz="2000" b="1" dirty="0">
              <a:latin typeface="Constantia" pitchFamily="18" charset="0"/>
            </a:endParaRPr>
          </a:p>
        </p:txBody>
      </p:sp>
      <p:sp>
        <p:nvSpPr>
          <p:cNvPr id="6149" name="7 CuadroTexto"/>
          <p:cNvSpPr txBox="1">
            <a:spLocks noChangeArrowheads="1"/>
          </p:cNvSpPr>
          <p:nvPr/>
        </p:nvSpPr>
        <p:spPr bwMode="auto">
          <a:xfrm>
            <a:off x="616403" y="2064888"/>
            <a:ext cx="7964488" cy="2308324"/>
          </a:xfrm>
          <a:prstGeom prst="rect">
            <a:avLst/>
          </a:prstGeom>
          <a:noFill/>
          <a:ln w="9525">
            <a:noFill/>
            <a:miter lim="800000"/>
            <a:headEnd/>
            <a:tailEnd/>
          </a:ln>
        </p:spPr>
        <p:txBody>
          <a:bodyPr>
            <a:spAutoFit/>
          </a:bodyPr>
          <a:lstStyle/>
          <a:p>
            <a:pPr marL="285750" indent="-285750" algn="just">
              <a:buFont typeface="Arial"/>
              <a:buChar char="•"/>
            </a:pPr>
            <a:r>
              <a:rPr lang="en-US" dirty="0" smtClean="0">
                <a:latin typeface="Constantia" pitchFamily="18" charset="0"/>
              </a:rPr>
              <a:t>During the 19th Ordinary </a:t>
            </a:r>
            <a:r>
              <a:rPr lang="en-US" dirty="0" smtClean="0">
                <a:latin typeface="Constantia" pitchFamily="18" charset="0"/>
              </a:rPr>
              <a:t>Meeting of the ACS Ministerial Council, it was agreed to move forward in the integration of systems of the Member States, increase cooperation, exchange of information, as well as to strengthen the regional trade facilitation and control schemes.</a:t>
            </a:r>
          </a:p>
          <a:p>
            <a:pPr algn="just"/>
            <a:endParaRPr lang="en-US" dirty="0" smtClean="0">
              <a:latin typeface="Constantia" pitchFamily="18" charset="0"/>
            </a:endParaRPr>
          </a:p>
          <a:p>
            <a:pPr marL="285750" indent="-285750" algn="just">
              <a:buFont typeface="Arial"/>
              <a:buChar char="•"/>
            </a:pPr>
            <a:r>
              <a:rPr lang="en-US" dirty="0" smtClean="0">
                <a:latin typeface="Constantia"/>
                <a:cs typeface="Constantia"/>
              </a:rPr>
              <a:t>With this regard, it is proposed carry out joint efforts to explore the implementation of a International Transit of Goods Procedure (TIM) in the Member States of the Association of Caribbean States (ACS).</a:t>
            </a:r>
            <a:endParaRPr lang="en-US" dirty="0" smtClean="0">
              <a:latin typeface="Constantia"/>
              <a:cs typeface="Constantia"/>
            </a:endParaRPr>
          </a:p>
        </p:txBody>
      </p:sp>
    </p:spTree>
    <p:extLst>
      <p:ext uri="{BB962C8B-B14F-4D97-AF65-F5344CB8AC3E}">
        <p14:creationId xmlns:p14="http://schemas.microsoft.com/office/powerpoint/2010/main" val="35346278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4357688" y="658813"/>
            <a:ext cx="4494212" cy="0"/>
          </a:xfrm>
          <a:prstGeom prst="line">
            <a:avLst/>
          </a:prstGeom>
          <a:ln>
            <a:solidFill>
              <a:srgbClr val="CC0000"/>
            </a:solidFill>
          </a:ln>
        </p:spPr>
        <p:style>
          <a:lnRef idx="2">
            <a:schemeClr val="accent1"/>
          </a:lnRef>
          <a:fillRef idx="0">
            <a:schemeClr val="accent1"/>
          </a:fillRef>
          <a:effectRef idx="1">
            <a:schemeClr val="accent1"/>
          </a:effectRef>
          <a:fontRef idx="minor">
            <a:schemeClr val="tx1"/>
          </a:fontRef>
        </p:style>
      </p:cxnSp>
      <p:sp>
        <p:nvSpPr>
          <p:cNvPr id="6147" name="Marcador de número de diapositiva 5"/>
          <p:cNvSpPr txBox="1">
            <a:spLocks/>
          </p:cNvSpPr>
          <p:nvPr/>
        </p:nvSpPr>
        <p:spPr bwMode="auto">
          <a:xfrm>
            <a:off x="8139113" y="6418263"/>
            <a:ext cx="638175" cy="365125"/>
          </a:xfrm>
          <a:prstGeom prst="rect">
            <a:avLst/>
          </a:prstGeom>
          <a:noFill/>
          <a:ln w="9525">
            <a:noFill/>
            <a:miter lim="800000"/>
            <a:headEnd/>
            <a:tailEnd/>
          </a:ln>
        </p:spPr>
        <p:txBody>
          <a:bodyPr anchor="ctr"/>
          <a:lstStyle/>
          <a:p>
            <a:pPr algn="r"/>
            <a:fld id="{BE931B12-1371-4A44-B521-DF06ACB7D5E6}" type="slidenum">
              <a:rPr lang="es-ES_tradnl" sz="1200"/>
              <a:pPr algn="r"/>
              <a:t>3</a:t>
            </a:fld>
            <a:endParaRPr lang="es-ES_tradnl" sz="1200"/>
          </a:p>
        </p:txBody>
      </p:sp>
      <p:sp>
        <p:nvSpPr>
          <p:cNvPr id="6148" name="12 Rectángulo"/>
          <p:cNvSpPr>
            <a:spLocks noChangeArrowheads="1"/>
          </p:cNvSpPr>
          <p:nvPr/>
        </p:nvSpPr>
        <p:spPr bwMode="auto">
          <a:xfrm>
            <a:off x="6521579" y="211138"/>
            <a:ext cx="2416046" cy="400110"/>
          </a:xfrm>
          <a:prstGeom prst="rect">
            <a:avLst/>
          </a:prstGeom>
          <a:noFill/>
          <a:ln w="9525">
            <a:noFill/>
            <a:miter lim="800000"/>
            <a:headEnd/>
            <a:tailEnd/>
          </a:ln>
        </p:spPr>
        <p:txBody>
          <a:bodyPr wrap="none">
            <a:spAutoFit/>
          </a:bodyPr>
          <a:lstStyle/>
          <a:p>
            <a:pPr algn="r"/>
            <a:r>
              <a:rPr lang="es-MX" sz="2000" b="1" dirty="0" smtClean="0">
                <a:latin typeface="Constantia" pitchFamily="18" charset="0"/>
              </a:rPr>
              <a:t>Regional Proposal </a:t>
            </a:r>
            <a:endParaRPr lang="es-MX" sz="2000" b="1" dirty="0">
              <a:latin typeface="Constantia" pitchFamily="18" charset="0"/>
            </a:endParaRPr>
          </a:p>
        </p:txBody>
      </p:sp>
      <p:sp>
        <p:nvSpPr>
          <p:cNvPr id="6149" name="7 CuadroTexto"/>
          <p:cNvSpPr txBox="1">
            <a:spLocks noChangeArrowheads="1"/>
          </p:cNvSpPr>
          <p:nvPr/>
        </p:nvSpPr>
        <p:spPr bwMode="auto">
          <a:xfrm>
            <a:off x="616403" y="2064888"/>
            <a:ext cx="7964488" cy="3770263"/>
          </a:xfrm>
          <a:prstGeom prst="rect">
            <a:avLst/>
          </a:prstGeom>
          <a:noFill/>
          <a:ln w="9525">
            <a:noFill/>
            <a:miter lim="800000"/>
            <a:headEnd/>
            <a:tailEnd/>
          </a:ln>
        </p:spPr>
        <p:txBody>
          <a:bodyPr>
            <a:spAutoFit/>
          </a:bodyPr>
          <a:lstStyle/>
          <a:p>
            <a:pPr marL="285750" indent="-285750" algn="just">
              <a:buFont typeface="Arial"/>
              <a:buChar char="•"/>
            </a:pPr>
            <a:r>
              <a:rPr lang="en-US" dirty="0" smtClean="0">
                <a:latin typeface="Constantia" pitchFamily="18" charset="0"/>
              </a:rPr>
              <a:t>Develop a Technical Working Group</a:t>
            </a:r>
            <a:r>
              <a:rPr lang="en-US" dirty="0" smtClean="0">
                <a:latin typeface="Constantia" pitchFamily="18" charset="0"/>
              </a:rPr>
              <a:t> to analyze the foreign trade requirements of the region.</a:t>
            </a:r>
            <a:endParaRPr lang="en-US" dirty="0" smtClean="0">
              <a:latin typeface="Constantia" pitchFamily="18" charset="0"/>
            </a:endParaRPr>
          </a:p>
          <a:p>
            <a:pPr marL="285750" indent="-285750" algn="just">
              <a:buFont typeface="Arial"/>
              <a:buChar char="•"/>
            </a:pPr>
            <a:endParaRPr lang="en-US" dirty="0" smtClean="0">
              <a:latin typeface="Constantia" pitchFamily="18" charset="0"/>
            </a:endParaRPr>
          </a:p>
          <a:p>
            <a:pPr marL="285750" indent="-285750" algn="just">
              <a:spcAft>
                <a:spcPts val="600"/>
              </a:spcAft>
              <a:buFont typeface="Arial"/>
              <a:buChar char="•"/>
            </a:pPr>
            <a:r>
              <a:rPr lang="en-US" dirty="0" smtClean="0">
                <a:latin typeface="Constantia" pitchFamily="18" charset="0"/>
              </a:rPr>
              <a:t>The abovementioned </a:t>
            </a:r>
            <a:r>
              <a:rPr lang="en-US" dirty="0" smtClean="0">
                <a:latin typeface="Constantia" pitchFamily="18" charset="0"/>
              </a:rPr>
              <a:t>working group should identify:</a:t>
            </a:r>
            <a:endParaRPr lang="en-US" dirty="0" smtClean="0">
              <a:latin typeface="Constantia" pitchFamily="18" charset="0"/>
            </a:endParaRPr>
          </a:p>
          <a:p>
            <a:pPr marL="742950" lvl="1" indent="-285750" algn="just">
              <a:buFont typeface="Arial"/>
              <a:buChar char="•"/>
            </a:pPr>
            <a:r>
              <a:rPr lang="en-US" dirty="0" smtClean="0">
                <a:latin typeface="Constantia" pitchFamily="18" charset="0"/>
              </a:rPr>
              <a:t>Main Characteristics of good clearance in the region.</a:t>
            </a:r>
          </a:p>
          <a:p>
            <a:pPr marL="742950" lvl="1" indent="-285750" algn="just">
              <a:buFont typeface="Arial"/>
              <a:buChar char="•"/>
            </a:pPr>
            <a:r>
              <a:rPr lang="en-US" dirty="0" smtClean="0">
                <a:latin typeface="Constantia" pitchFamily="18" charset="0"/>
              </a:rPr>
              <a:t>Issues related to the clearance of goods in transit.</a:t>
            </a:r>
          </a:p>
          <a:p>
            <a:pPr marL="742950" lvl="1" indent="-285750" algn="just">
              <a:buFont typeface="Arial"/>
              <a:buChar char="•"/>
            </a:pPr>
            <a:r>
              <a:rPr lang="en-US" dirty="0" smtClean="0">
                <a:latin typeface="Constantia" pitchFamily="18" charset="0"/>
              </a:rPr>
              <a:t>Main routes.</a:t>
            </a:r>
          </a:p>
          <a:p>
            <a:pPr marL="742950" lvl="1" indent="-285750" algn="just">
              <a:buFont typeface="Arial"/>
              <a:buChar char="•"/>
            </a:pPr>
            <a:r>
              <a:rPr lang="en-US" dirty="0" smtClean="0">
                <a:latin typeface="Constantia" pitchFamily="18" charset="0"/>
              </a:rPr>
              <a:t>Develop criteria for the harmonization of the different procedures of goods transit in the region.</a:t>
            </a:r>
            <a:endParaRPr lang="en-US" dirty="0" smtClean="0">
              <a:latin typeface="Constantia" pitchFamily="18" charset="0"/>
            </a:endParaRPr>
          </a:p>
          <a:p>
            <a:pPr lvl="1" algn="just"/>
            <a:endParaRPr lang="en-US" dirty="0" smtClean="0">
              <a:latin typeface="Constantia" pitchFamily="18" charset="0"/>
            </a:endParaRPr>
          </a:p>
          <a:p>
            <a:pPr marL="285750" indent="-285750" algn="just">
              <a:buFont typeface="Arial"/>
              <a:buChar char="•"/>
            </a:pPr>
            <a:r>
              <a:rPr lang="en-US" dirty="0" smtClean="0">
                <a:latin typeface="Constantia" pitchFamily="18" charset="0"/>
              </a:rPr>
              <a:t>Once the regional context is defined, this </a:t>
            </a:r>
            <a:r>
              <a:rPr lang="en-US" dirty="0" smtClean="0">
                <a:latin typeface="Constantia" pitchFamily="18" charset="0"/>
              </a:rPr>
              <a:t>group will have the task to develop a provision for international transit of goods.</a:t>
            </a:r>
            <a:endParaRPr lang="en-US" dirty="0" smtClean="0">
              <a:latin typeface="Constantia" pitchFamily="18" charset="0"/>
            </a:endParaRPr>
          </a:p>
          <a:p>
            <a:pPr algn="just"/>
            <a:endParaRPr lang="en-US" dirty="0" smtClean="0">
              <a:latin typeface="Constantia" pitchFamily="18" charset="0"/>
            </a:endParaRPr>
          </a:p>
        </p:txBody>
      </p:sp>
    </p:spTree>
    <p:extLst>
      <p:ext uri="{BB962C8B-B14F-4D97-AF65-F5344CB8AC3E}">
        <p14:creationId xmlns:p14="http://schemas.microsoft.com/office/powerpoint/2010/main" val="20759793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4357688" y="658813"/>
            <a:ext cx="4494212" cy="0"/>
          </a:xfrm>
          <a:prstGeom prst="line">
            <a:avLst/>
          </a:prstGeom>
          <a:ln>
            <a:solidFill>
              <a:srgbClr val="CC0000"/>
            </a:solidFill>
          </a:ln>
        </p:spPr>
        <p:style>
          <a:lnRef idx="2">
            <a:schemeClr val="accent1"/>
          </a:lnRef>
          <a:fillRef idx="0">
            <a:schemeClr val="accent1"/>
          </a:fillRef>
          <a:effectRef idx="1">
            <a:schemeClr val="accent1"/>
          </a:effectRef>
          <a:fontRef idx="minor">
            <a:schemeClr val="tx1"/>
          </a:fontRef>
        </p:style>
      </p:cxnSp>
      <p:sp>
        <p:nvSpPr>
          <p:cNvPr id="6147" name="Marcador de número de diapositiva 5"/>
          <p:cNvSpPr txBox="1">
            <a:spLocks/>
          </p:cNvSpPr>
          <p:nvPr/>
        </p:nvSpPr>
        <p:spPr bwMode="auto">
          <a:xfrm>
            <a:off x="8139113" y="6418263"/>
            <a:ext cx="638175" cy="365125"/>
          </a:xfrm>
          <a:prstGeom prst="rect">
            <a:avLst/>
          </a:prstGeom>
          <a:noFill/>
          <a:ln w="9525">
            <a:noFill/>
            <a:miter lim="800000"/>
            <a:headEnd/>
            <a:tailEnd/>
          </a:ln>
        </p:spPr>
        <p:txBody>
          <a:bodyPr anchor="ctr"/>
          <a:lstStyle/>
          <a:p>
            <a:pPr algn="r"/>
            <a:fld id="{BE931B12-1371-4A44-B521-DF06ACB7D5E6}" type="slidenum">
              <a:rPr lang="es-ES_tradnl" sz="1200"/>
              <a:pPr algn="r"/>
              <a:t>4</a:t>
            </a:fld>
            <a:endParaRPr lang="es-ES_tradnl" sz="1200"/>
          </a:p>
        </p:txBody>
      </p:sp>
      <p:sp>
        <p:nvSpPr>
          <p:cNvPr id="6148" name="12 Rectángulo"/>
          <p:cNvSpPr>
            <a:spLocks noChangeArrowheads="1"/>
          </p:cNvSpPr>
          <p:nvPr/>
        </p:nvSpPr>
        <p:spPr bwMode="auto">
          <a:xfrm>
            <a:off x="6521579" y="211138"/>
            <a:ext cx="2416046" cy="400110"/>
          </a:xfrm>
          <a:prstGeom prst="rect">
            <a:avLst/>
          </a:prstGeom>
          <a:noFill/>
          <a:ln w="9525">
            <a:noFill/>
            <a:miter lim="800000"/>
            <a:headEnd/>
            <a:tailEnd/>
          </a:ln>
        </p:spPr>
        <p:txBody>
          <a:bodyPr wrap="none">
            <a:spAutoFit/>
          </a:bodyPr>
          <a:lstStyle/>
          <a:p>
            <a:pPr algn="r"/>
            <a:r>
              <a:rPr lang="es-MX" sz="2000" b="1" dirty="0" smtClean="0">
                <a:latin typeface="Constantia" pitchFamily="18" charset="0"/>
              </a:rPr>
              <a:t>Regional Proposal </a:t>
            </a:r>
            <a:endParaRPr lang="es-MX" sz="2000" b="1" dirty="0">
              <a:latin typeface="Constantia" pitchFamily="18" charset="0"/>
            </a:endParaRPr>
          </a:p>
        </p:txBody>
      </p:sp>
      <p:sp>
        <p:nvSpPr>
          <p:cNvPr id="6149" name="7 CuadroTexto"/>
          <p:cNvSpPr txBox="1">
            <a:spLocks noChangeArrowheads="1"/>
          </p:cNvSpPr>
          <p:nvPr/>
        </p:nvSpPr>
        <p:spPr bwMode="auto">
          <a:xfrm>
            <a:off x="616403" y="2064888"/>
            <a:ext cx="7964488" cy="3693319"/>
          </a:xfrm>
          <a:prstGeom prst="rect">
            <a:avLst/>
          </a:prstGeom>
          <a:noFill/>
          <a:ln w="9525">
            <a:noFill/>
            <a:miter lim="800000"/>
            <a:headEnd/>
            <a:tailEnd/>
          </a:ln>
        </p:spPr>
        <p:txBody>
          <a:bodyPr>
            <a:spAutoFit/>
          </a:bodyPr>
          <a:lstStyle/>
          <a:p>
            <a:pPr algn="just"/>
            <a:r>
              <a:rPr lang="en-US" dirty="0" smtClean="0">
                <a:latin typeface="Constantia"/>
                <a:cs typeface="Constantia"/>
              </a:rPr>
              <a:t>On a firs</a:t>
            </a:r>
            <a:r>
              <a:rPr lang="en-US" dirty="0" smtClean="0">
                <a:latin typeface="Constantia"/>
                <a:cs typeface="Constantia"/>
              </a:rPr>
              <a:t>t stage, the regional strategy is based of 4 phases:</a:t>
            </a:r>
            <a:endParaRPr lang="en-US" dirty="0" smtClean="0">
              <a:latin typeface="Constantia"/>
              <a:cs typeface="Constantia"/>
            </a:endParaRPr>
          </a:p>
          <a:p>
            <a:pPr algn="just"/>
            <a:r>
              <a:rPr lang="en-US" dirty="0" smtClean="0">
                <a:latin typeface="Constantia"/>
                <a:cs typeface="Constantia"/>
              </a:rPr>
              <a:t> </a:t>
            </a:r>
          </a:p>
          <a:p>
            <a:pPr algn="just"/>
            <a:r>
              <a:rPr lang="en-US" i="1" dirty="0" smtClean="0">
                <a:latin typeface="Constantia"/>
                <a:cs typeface="Constantia"/>
              </a:rPr>
              <a:t>Phase 1.</a:t>
            </a:r>
            <a:r>
              <a:rPr lang="en-US" dirty="0" smtClean="0">
                <a:latin typeface="Constantia"/>
                <a:cs typeface="Constantia"/>
              </a:rPr>
              <a:t> Develop technical working group to carry out an analysis of the procedures and formalities to </a:t>
            </a:r>
            <a:r>
              <a:rPr lang="en-US" dirty="0" smtClean="0">
                <a:latin typeface="Constantia"/>
                <a:cs typeface="Constantia"/>
              </a:rPr>
              <a:t>foreign trade in the region.</a:t>
            </a:r>
            <a:endParaRPr lang="en-US" dirty="0" smtClean="0">
              <a:latin typeface="Constantia"/>
              <a:cs typeface="Constantia"/>
            </a:endParaRPr>
          </a:p>
          <a:p>
            <a:pPr algn="just"/>
            <a:r>
              <a:rPr lang="en-US" dirty="0" smtClean="0">
                <a:latin typeface="Constantia"/>
                <a:cs typeface="Constantia"/>
              </a:rPr>
              <a:t> </a:t>
            </a:r>
          </a:p>
          <a:p>
            <a:pPr algn="just"/>
            <a:r>
              <a:rPr lang="en-US" i="1" dirty="0" smtClean="0">
                <a:latin typeface="Constantia"/>
                <a:cs typeface="Constantia"/>
              </a:rPr>
              <a:t>Phase </a:t>
            </a:r>
            <a:r>
              <a:rPr lang="en-US" i="1" dirty="0" smtClean="0">
                <a:latin typeface="Constantia"/>
                <a:cs typeface="Constantia"/>
              </a:rPr>
              <a:t>2.</a:t>
            </a:r>
            <a:r>
              <a:rPr lang="en-US" dirty="0" smtClean="0">
                <a:latin typeface="Constantia"/>
                <a:cs typeface="Constantia"/>
              </a:rPr>
              <a:t> </a:t>
            </a:r>
            <a:r>
              <a:rPr lang="en-US" dirty="0" smtClean="0">
                <a:latin typeface="Constantia"/>
                <a:cs typeface="Constantia"/>
              </a:rPr>
              <a:t>Organize workshops to define the data set to be exchanged, as well as a harmonized transit document.</a:t>
            </a:r>
            <a:endParaRPr lang="en-US" dirty="0" smtClean="0">
              <a:latin typeface="Constantia"/>
              <a:cs typeface="Constantia"/>
            </a:endParaRPr>
          </a:p>
          <a:p>
            <a:pPr algn="just"/>
            <a:r>
              <a:rPr lang="en-US" dirty="0" smtClean="0">
                <a:latin typeface="Constantia"/>
                <a:cs typeface="Constantia"/>
              </a:rPr>
              <a:t> </a:t>
            </a:r>
          </a:p>
          <a:p>
            <a:pPr algn="just"/>
            <a:r>
              <a:rPr lang="en-US" i="1" dirty="0" smtClean="0">
                <a:latin typeface="Constantia"/>
                <a:cs typeface="Constantia"/>
              </a:rPr>
              <a:t>Phase 3.</a:t>
            </a:r>
            <a:r>
              <a:rPr lang="en-US" dirty="0" smtClean="0">
                <a:latin typeface="Constantia"/>
                <a:cs typeface="Constantia"/>
              </a:rPr>
              <a:t> Develop an International Goods Transit Agreement.</a:t>
            </a:r>
          </a:p>
          <a:p>
            <a:pPr algn="just"/>
            <a:r>
              <a:rPr lang="en-US" dirty="0" smtClean="0">
                <a:latin typeface="Constantia"/>
                <a:cs typeface="Constantia"/>
              </a:rPr>
              <a:t> </a:t>
            </a:r>
          </a:p>
          <a:p>
            <a:pPr algn="just"/>
            <a:r>
              <a:rPr lang="en-US" i="1" dirty="0" smtClean="0">
                <a:latin typeface="Constantia"/>
                <a:cs typeface="Constantia"/>
              </a:rPr>
              <a:t>Phase </a:t>
            </a:r>
            <a:r>
              <a:rPr lang="en-US" i="1" dirty="0" smtClean="0">
                <a:latin typeface="Constantia"/>
                <a:cs typeface="Constantia"/>
              </a:rPr>
              <a:t>4.</a:t>
            </a:r>
            <a:r>
              <a:rPr lang="en-US" dirty="0" smtClean="0">
                <a:latin typeface="Constantia"/>
                <a:cs typeface="Constantia"/>
              </a:rPr>
              <a:t> Establish a roadmap for the definition of modalities of the procedure and implementation of the TIM in the region.</a:t>
            </a:r>
          </a:p>
          <a:p>
            <a:pPr algn="just"/>
            <a:endParaRPr lang="en-US" dirty="0" smtClean="0">
              <a:latin typeface="Constantia" pitchFamily="18" charset="0"/>
            </a:endParaRPr>
          </a:p>
        </p:txBody>
      </p:sp>
    </p:spTree>
    <p:extLst>
      <p:ext uri="{BB962C8B-B14F-4D97-AF65-F5344CB8AC3E}">
        <p14:creationId xmlns:p14="http://schemas.microsoft.com/office/powerpoint/2010/main" val="988872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4357688" y="658813"/>
            <a:ext cx="4494212" cy="0"/>
          </a:xfrm>
          <a:prstGeom prst="line">
            <a:avLst/>
          </a:prstGeom>
          <a:ln>
            <a:solidFill>
              <a:srgbClr val="CC0000"/>
            </a:solidFill>
          </a:ln>
        </p:spPr>
        <p:style>
          <a:lnRef idx="2">
            <a:schemeClr val="accent1"/>
          </a:lnRef>
          <a:fillRef idx="0">
            <a:schemeClr val="accent1"/>
          </a:fillRef>
          <a:effectRef idx="1">
            <a:schemeClr val="accent1"/>
          </a:effectRef>
          <a:fontRef idx="minor">
            <a:schemeClr val="tx1"/>
          </a:fontRef>
        </p:style>
      </p:cxnSp>
      <p:sp>
        <p:nvSpPr>
          <p:cNvPr id="6147" name="Marcador de número de diapositiva 5"/>
          <p:cNvSpPr txBox="1">
            <a:spLocks/>
          </p:cNvSpPr>
          <p:nvPr/>
        </p:nvSpPr>
        <p:spPr bwMode="auto">
          <a:xfrm>
            <a:off x="8139113" y="6418263"/>
            <a:ext cx="638175" cy="365125"/>
          </a:xfrm>
          <a:prstGeom prst="rect">
            <a:avLst/>
          </a:prstGeom>
          <a:noFill/>
          <a:ln w="9525">
            <a:noFill/>
            <a:miter lim="800000"/>
            <a:headEnd/>
            <a:tailEnd/>
          </a:ln>
        </p:spPr>
        <p:txBody>
          <a:bodyPr anchor="ctr"/>
          <a:lstStyle/>
          <a:p>
            <a:pPr algn="r"/>
            <a:fld id="{BE931B12-1371-4A44-B521-DF06ACB7D5E6}" type="slidenum">
              <a:rPr lang="es-ES_tradnl" sz="1200"/>
              <a:pPr algn="r"/>
              <a:t>5</a:t>
            </a:fld>
            <a:endParaRPr lang="es-ES_tradnl" sz="1200"/>
          </a:p>
        </p:txBody>
      </p:sp>
      <p:sp>
        <p:nvSpPr>
          <p:cNvPr id="6148" name="12 Rectángulo"/>
          <p:cNvSpPr>
            <a:spLocks noChangeArrowheads="1"/>
          </p:cNvSpPr>
          <p:nvPr/>
        </p:nvSpPr>
        <p:spPr bwMode="auto">
          <a:xfrm>
            <a:off x="6572875" y="211138"/>
            <a:ext cx="2364750" cy="400110"/>
          </a:xfrm>
          <a:prstGeom prst="rect">
            <a:avLst/>
          </a:prstGeom>
          <a:noFill/>
          <a:ln w="9525">
            <a:noFill/>
            <a:miter lim="800000"/>
            <a:headEnd/>
            <a:tailEnd/>
          </a:ln>
        </p:spPr>
        <p:txBody>
          <a:bodyPr wrap="none">
            <a:spAutoFit/>
          </a:bodyPr>
          <a:lstStyle/>
          <a:p>
            <a:pPr algn="r"/>
            <a:r>
              <a:rPr lang="es-MX" sz="2000" b="1" dirty="0" smtClean="0">
                <a:latin typeface="Constantia" pitchFamily="18" charset="0"/>
              </a:rPr>
              <a:t>Document output </a:t>
            </a:r>
            <a:endParaRPr lang="es-MX" sz="2000" b="1" dirty="0">
              <a:latin typeface="Constantia" pitchFamily="18" charset="0"/>
            </a:endParaRPr>
          </a:p>
        </p:txBody>
      </p:sp>
      <p:sp>
        <p:nvSpPr>
          <p:cNvPr id="6149" name="7 CuadroTexto"/>
          <p:cNvSpPr txBox="1">
            <a:spLocks noChangeArrowheads="1"/>
          </p:cNvSpPr>
          <p:nvPr/>
        </p:nvSpPr>
        <p:spPr bwMode="auto">
          <a:xfrm>
            <a:off x="616403" y="2064888"/>
            <a:ext cx="7964488" cy="1892826"/>
          </a:xfrm>
          <a:prstGeom prst="rect">
            <a:avLst/>
          </a:prstGeom>
          <a:noFill/>
          <a:ln w="9525">
            <a:noFill/>
            <a:miter lim="800000"/>
            <a:headEnd/>
            <a:tailEnd/>
          </a:ln>
        </p:spPr>
        <p:txBody>
          <a:bodyPr>
            <a:spAutoFit/>
          </a:bodyPr>
          <a:lstStyle/>
          <a:p>
            <a:pPr marL="342900" lvl="0" indent="-342900">
              <a:spcAft>
                <a:spcPts val="1800"/>
              </a:spcAft>
              <a:buFont typeface="+mj-lt"/>
              <a:buAutoNum type="arabicPeriod"/>
            </a:pPr>
            <a:r>
              <a:rPr lang="en-US" u="sng" dirty="0" smtClean="0">
                <a:latin typeface="Constantia"/>
                <a:cs typeface="Constantia"/>
              </a:rPr>
              <a:t>First output:</a:t>
            </a:r>
            <a:r>
              <a:rPr lang="en-US" dirty="0" smtClean="0">
                <a:latin typeface="Constantia"/>
                <a:cs typeface="Constantia"/>
              </a:rPr>
              <a:t> </a:t>
            </a:r>
            <a:r>
              <a:rPr lang="en-US" dirty="0" smtClean="0">
                <a:latin typeface="Constantia"/>
                <a:cs typeface="Constantia"/>
              </a:rPr>
              <a:t>Regional requirements and procedures to foreign trade</a:t>
            </a:r>
            <a:r>
              <a:rPr lang="en-US" dirty="0">
                <a:latin typeface="Constantia"/>
                <a:cs typeface="Constantia"/>
              </a:rPr>
              <a:t>.</a:t>
            </a:r>
            <a:endParaRPr lang="en-US" i="1" dirty="0" smtClean="0">
              <a:latin typeface="Constantia"/>
              <a:cs typeface="Constantia"/>
            </a:endParaRPr>
          </a:p>
          <a:p>
            <a:pPr marL="342900" lvl="0" indent="-342900">
              <a:spcAft>
                <a:spcPts val="1800"/>
              </a:spcAft>
              <a:buFont typeface="+mj-lt"/>
              <a:buAutoNum type="arabicPeriod"/>
            </a:pPr>
            <a:r>
              <a:rPr lang="en-US" u="sng" dirty="0" smtClean="0">
                <a:latin typeface="Constantia"/>
                <a:cs typeface="Constantia"/>
              </a:rPr>
              <a:t>Second </a:t>
            </a:r>
            <a:r>
              <a:rPr lang="en-US" u="sng" dirty="0" smtClean="0">
                <a:latin typeface="Constantia"/>
                <a:cs typeface="Constantia"/>
              </a:rPr>
              <a:t>o</a:t>
            </a:r>
            <a:r>
              <a:rPr lang="en-US" u="sng" dirty="0" smtClean="0">
                <a:latin typeface="Constantia"/>
                <a:cs typeface="Constantia"/>
              </a:rPr>
              <a:t>utput:</a:t>
            </a:r>
            <a:r>
              <a:rPr lang="en-US" dirty="0" smtClean="0">
                <a:latin typeface="Constantia"/>
                <a:cs typeface="Constantia"/>
              </a:rPr>
              <a:t> Data elements and harmonized </a:t>
            </a:r>
            <a:r>
              <a:rPr lang="en-US" dirty="0" smtClean="0">
                <a:latin typeface="Constantia"/>
                <a:cs typeface="Constantia"/>
              </a:rPr>
              <a:t>Transit Document</a:t>
            </a:r>
            <a:r>
              <a:rPr lang="en-US" i="1" dirty="0" smtClean="0">
                <a:latin typeface="Constantia"/>
                <a:cs typeface="Constantia"/>
              </a:rPr>
              <a:t>.</a:t>
            </a:r>
          </a:p>
          <a:p>
            <a:pPr marL="342900" lvl="0" indent="-342900">
              <a:spcAft>
                <a:spcPts val="1800"/>
              </a:spcAft>
              <a:buFont typeface="+mj-lt"/>
              <a:buAutoNum type="arabicPeriod"/>
            </a:pPr>
            <a:r>
              <a:rPr lang="en-US" u="sng" dirty="0" smtClean="0">
                <a:latin typeface="Constantia"/>
                <a:cs typeface="Constantia"/>
              </a:rPr>
              <a:t>Third output:</a:t>
            </a:r>
            <a:r>
              <a:rPr lang="en-US" dirty="0" smtClean="0">
                <a:latin typeface="Constantia"/>
                <a:cs typeface="Constantia"/>
              </a:rPr>
              <a:t> Draft of the Agreement for </a:t>
            </a:r>
            <a:r>
              <a:rPr lang="en-US" dirty="0" smtClean="0">
                <a:latin typeface="Constantia"/>
                <a:cs typeface="Constantia"/>
              </a:rPr>
              <a:t>international transit of goods.</a:t>
            </a:r>
            <a:endParaRPr lang="en-US" i="1" dirty="0" smtClean="0">
              <a:latin typeface="Constantia"/>
              <a:cs typeface="Constantia"/>
            </a:endParaRPr>
          </a:p>
          <a:p>
            <a:pPr marL="342900" lvl="0" indent="-342900">
              <a:spcAft>
                <a:spcPts val="1800"/>
              </a:spcAft>
              <a:buFont typeface="+mj-lt"/>
              <a:buAutoNum type="arabicPeriod"/>
            </a:pPr>
            <a:r>
              <a:rPr lang="en-US" dirty="0" smtClean="0">
                <a:latin typeface="Constantia"/>
                <a:cs typeface="Constantia"/>
              </a:rPr>
              <a:t>Definition of further </a:t>
            </a:r>
            <a:r>
              <a:rPr lang="en-US" dirty="0" smtClean="0">
                <a:latin typeface="Constantia"/>
                <a:cs typeface="Constantia"/>
              </a:rPr>
              <a:t>implementing actions</a:t>
            </a:r>
            <a:r>
              <a:rPr lang="en-US" dirty="0" smtClean="0">
                <a:latin typeface="Constantia"/>
                <a:cs typeface="Constantia"/>
              </a:rPr>
              <a:t>.</a:t>
            </a:r>
            <a:endParaRPr lang="en-US" i="1" dirty="0" smtClean="0">
              <a:latin typeface="Constantia"/>
              <a:cs typeface="Constantia"/>
            </a:endParaRPr>
          </a:p>
        </p:txBody>
      </p:sp>
    </p:spTree>
    <p:extLst>
      <p:ext uri="{BB962C8B-B14F-4D97-AF65-F5344CB8AC3E}">
        <p14:creationId xmlns:p14="http://schemas.microsoft.com/office/powerpoint/2010/main" val="36711551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10735</TotalTime>
  <Words>248</Words>
  <Application>Microsoft Macintosh PowerPoint</Application>
  <PresentationFormat>Presentación en pantalla (4:3)</PresentationFormat>
  <Paragraphs>36</Paragraphs>
  <Slides>5</Slides>
  <Notes>1</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Presentación de PowerPoint</vt:lpstr>
      <vt:lpstr>Presentación de PowerPoint</vt:lpstr>
      <vt:lpstr>Presentación de PowerPoint</vt:lpstr>
      <vt:lpstr>Presentación de PowerPoint</vt:lpstr>
      <vt:lpstr>Presentación de PowerPoint</vt:lpstr>
    </vt:vector>
  </TitlesOfParts>
  <Company>ALTEC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SAT PROYECTO SID 5</dc:creator>
  <cp:lastModifiedBy>Luis Raúl Montaño Hernández</cp:lastModifiedBy>
  <cp:revision>739</cp:revision>
  <cp:lastPrinted>2013-10-29T17:33:57Z</cp:lastPrinted>
  <dcterms:created xsi:type="dcterms:W3CDTF">2011-05-16T20:54:13Z</dcterms:created>
  <dcterms:modified xsi:type="dcterms:W3CDTF">2014-04-04T13:04:19Z</dcterms:modified>
</cp:coreProperties>
</file>